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2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3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4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5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notesSlides/notesSlide6.xml" ContentType="application/vnd.openxmlformats-officedocument.presentationml.notesSlide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7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9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notesSlides/notesSlide10.xml" ContentType="application/vnd.openxmlformats-officedocument.presentationml.notesSlide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notesSlides/notesSlide11.xml" ContentType="application/vnd.openxmlformats-officedocument.presentationml.notesSlide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473" r:id="rId2"/>
    <p:sldId id="502" r:id="rId3"/>
    <p:sldId id="507" r:id="rId4"/>
    <p:sldId id="505" r:id="rId5"/>
    <p:sldId id="506" r:id="rId6"/>
    <p:sldId id="471" r:id="rId7"/>
    <p:sldId id="501" r:id="rId8"/>
    <p:sldId id="494" r:id="rId9"/>
    <p:sldId id="499" r:id="rId10"/>
    <p:sldId id="504" r:id="rId11"/>
    <p:sldId id="491" r:id="rId12"/>
    <p:sldId id="503" r:id="rId13"/>
  </p:sldIdLst>
  <p:sldSz cx="9144000" cy="5143500" type="screen16x9"/>
  <p:notesSz cx="6858000" cy="9144000"/>
  <p:custDataLst>
    <p:tags r:id="rId1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0" userDrawn="1">
          <p15:clr>
            <a:srgbClr val="A4A3A4"/>
          </p15:clr>
        </p15:guide>
        <p15:guide id="2" pos="282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1" clrIdx="0"/>
  <p:cmAuthor id="1" name="刘川江" initials="刘川江" lastIdx="1" clrIdx="0"/>
  <p:cmAuthor id="2" name="王顶" initials="WD" lastIdx="1" clrIdx="1"/>
  <p:cmAuthor id="3" name="作者" initials="A" lastIdx="0" clrIdx="2"/>
  <p:cmAuthor id="4" name="shenxiaowei1@zj.cmcc" initials="s" lastIdx="1" clrIdx="3"/>
  <p:cmAuthor id="5" name="fanshaowen" initials="f" lastIdx="1" clrIdx="4"/>
  <p:cmAuthor id="6" name="陈培|chenpei1" initials="陈培" lastIdx="1" clrIdx="5"/>
  <p:cmAuthor id="7" name="林莺巧|linyingqiao" initials="林莺巧" lastIdx="1" clrIdx="6"/>
  <p:cmAuthor id="8" name="方小伟|lqfxw" initials="方小伟" lastIdx="2" clrIdx="7"/>
  <p:cmAuthor id="9" name="金骏|jinjun4" initials="金骏" lastIdx="1" clrIdx="8"/>
  <p:cmAuthor id="10" name="zhengqianqian9" initials="z" lastIdx="1" clrIdx="9"/>
  <p:cmAuthor id="11" name="杜梦媛|dumengyuan" initials="杜梦媛" lastIdx="1" clrIdx="10"/>
  <p:cmAuthor id="12" name="单力峰|danlifeng" initials="单力峰" lastIdx="1" clrIdx="11"/>
  <p:cmAuthor id="13" name="admin/Zmcc" initials="admin" lastIdx="1" clrIdx="12"/>
  <p:cmAuthor id="14" name="柯能|keneng" initials="柯能" lastIdx="1" clrIdx="13"/>
  <p:cmAuthor id="15" name="yangkuan1@zj.cmcc" initials="杨宽" lastIdx="1" clrIdx="14"/>
  <p:cmAuthor id="16" name="WHX" initials="W" lastIdx="1" clrIdx="15"/>
  <p:cmAuthor id="17" name="俞悦|yuyue9" initials="俞悦" lastIdx="1" clrIdx="16"/>
  <p:cmAuthor id="18" name="张燕" initials="MSOffice" lastIdx="1" clrIdx="17"/>
  <p:cmAuthor id="19" name="Saku Uchikawa" initials="S" lastIdx="11" clrIdx="0"/>
  <p:cmAuthor id="20" name="00065088" initials="0" lastIdx="2" clrIdx="19"/>
  <p:cmAuthor id="21" name="sunyufang" initials="s" lastIdx="1" clrIdx="21"/>
  <p:cmAuthor id="22" name="蔡建楠" initials="caijianna" lastIdx="15" clrIdx="17"/>
  <p:cmAuthor id="23" name="10009110" initials="1" lastIdx="23" clrIdx="22"/>
  <p:cmAuthor id="24" name="李蕾00009994" initials="李" lastIdx="6" clrIdx="17"/>
  <p:cmAuthor id="25" name="wyz" initials="w" lastIdx="1" clrIdx="24"/>
  <p:cmAuthor id="26" name="10270945" initials="1" lastIdx="2" clrIdx="25"/>
  <p:cmAuthor id="27" name="zrf" initials="zrf" lastIdx="3" clrIdx="26"/>
  <p:cmAuthor id="1046" name="ma jialin" initials="mj" lastIdx="0" clrIdx="1045"/>
  <p:cmAuthor id="28" name="Hou Yingfeng" initials="H" lastIdx="10" clrIdx="23"/>
  <p:cmAuthor id="29" name="赵诚荣10027092" initials="赵" lastIdx="2" clrIdx="25"/>
  <p:cmAuthor id="30" name="10056791" initials="ZTE" lastIdx="1" clrIdx="29"/>
  <p:cmAuthor id="31" name="Author" initials="A" lastIdx="0" clrIdx="30"/>
  <p:cmAuthor id="32" name="李楠10047711" initials="李楠10047711" lastIdx="2" clrIdx="31"/>
  <p:cmAuthor id="33" name="10045953" initials="1" lastIdx="1" clrIdx="32"/>
  <p:cmAuthor id="34" name="Y Y" initials="YY" lastIdx="2" clrIdx="33"/>
  <p:cmAuthor id="35" name="Administrator" initials="A" lastIdx="1" clrIdx="35"/>
  <p:cmAuthor id="36" name="Microsoft 帐户" initials="M帐" lastIdx="6" clrIdx="36"/>
  <p:cmAuthor id="37" name="zhulinfeng3" initials="z" lastIdx="1" clrIdx="36"/>
  <p:cmAuthor id="38" name="migu" initials="m" lastIdx="3" clrIdx="37"/>
  <p:cmAuthor id="39" name="ytyan" initials="y" lastIdx="2" clrIdx="38"/>
  <p:cmAuthor id="40" name="huhuajun" initials="h" lastIdx="1" clrIdx="39"/>
  <p:cmAuthor id="41" name="tangxianwei@zj.cmcc" initials="t" lastIdx="1" clrIdx="40"/>
  <p:cmAuthor id="42" name="徐秋月|xuqiuyue1" initials="徐秋月" lastIdx="1" clrIdx="41"/>
  <p:cmAuthor id="1061" name="zhanmin2" initials="z" lastIdx="0" clrIdx="1060"/>
  <p:cmAuthor id="43" name="钱鑫妮|qianxinni" initials="钱鑫妮" lastIdx="1" clrIdx="42"/>
  <p:cmAuthor id="1062" name="xuehaiyan1" initials="x" lastIdx="0" clrIdx="1061"/>
  <p:cmAuthor id="44" name="成玉玉" initials="成" lastIdx="1" clrIdx="43"/>
  <p:cmAuthor id="1063" name="丁宇|dingyu2" initials="丁" lastIdx="0" clrIdx="1062"/>
  <p:cmAuthor id="45" name="赵晓鸿|zhaoxiaohong4" initials="赵晓鸿" lastIdx="1" clrIdx="44"/>
  <p:cmAuthor id="1064" name="lsjinxin" initials="l" lastIdx="0" clrIdx="1063"/>
  <p:cmAuthor id="46" name="tzljl" initials="t" lastIdx="1" clrIdx="45"/>
  <p:cmAuthor id="1065" name="IrisH" initials="I" lastIdx="0" clrIdx="1064"/>
  <p:cmAuthor id="47" name="关全全10258021" initials="关" lastIdx="10" clrIdx="36"/>
  <p:cmAuthor id="1066" name="pc" initials="p" lastIdx="0" clrIdx="1065"/>
  <p:cmAuthor id="48" name="13857" initials="1" lastIdx="2" clrIdx="47"/>
  <p:cmAuthor id="1067" name="何秦囷|heqinjun" initials="何" lastIdx="0" clrIdx="1066"/>
  <p:cmAuthor id="49" name="卢晨|luchen" initials="卢晨" lastIdx="2" clrIdx="48"/>
  <p:cmAuthor id="1068" name="陆展捷|luzj_nb" initials="陆" lastIdx="0" clrIdx="1067"/>
  <p:cmAuthor id="50" name="Lenovo" initials="L" lastIdx="1" clrIdx="49"/>
  <p:cmAuthor id="1069" name="sunkaijie" initials="s" lastIdx="0" clrIdx="1068"/>
  <p:cmAuthor id="51" name="wangxiaodong" initials="w" lastIdx="1" clrIdx="50"/>
  <p:cmAuthor id="1070" name="戴维" initials="戴" lastIdx="0" clrIdx="1069"/>
  <p:cmAuthor id="52" name="周君|zhoujun10" initials="周君" lastIdx="1" clrIdx="61"/>
  <p:cmAuthor id="1071" name="whsay" initials="w" lastIdx="0" clrIdx="1070"/>
  <p:cmAuthor id="53" name="陆晨凯|luchenkai" initials="陆晨凯" lastIdx="1" clrIdx="52"/>
  <p:cmAuthor id="1072" name="Xiaosu Wang" initials="XW" lastIdx="0" clrIdx="1071"/>
  <p:cmAuthor id="54" name="杨思思_VNjyvY7j" initials="authorId_430925712" lastIdx="0" clrIdx="0"/>
  <p:cmAuthor id="1073" name="杨艳霞" initials="杨" lastIdx="0" clrIdx="1072"/>
  <p:cmAuthor id="55" name="QTX" initials="Q" lastIdx="1" clrIdx="64"/>
  <p:cmAuthor id="1074" name="未定义" initials="未" lastIdx="0" clrIdx="1073"/>
  <p:cmAuthor id="56" name="叶盛|yesheng1" initials="叶盛" lastIdx="2" clrIdx="59"/>
  <p:cmAuthor id="1075" name="rq fan" initials="r" lastIdx="0" clrIdx="1074"/>
  <p:cmAuthor id="57" name="未知的使用者40" initials="" lastIdx="1" clrIdx="0"/>
  <p:cmAuthor id="1076" name="dingbo" initials="d" lastIdx="0" clrIdx="1075"/>
  <p:cmAuthor id="58" name="I_u6feq6Zr" initials="authorId_300885863" lastIdx="0" clrIdx="0"/>
  <p:cmAuthor id="1077" name="李永欣" initials="李" lastIdx="0" clrIdx="1076"/>
  <p:cmAuthor id="59" name="zh" initials="z" lastIdx="1" clrIdx="58"/>
  <p:cmAuthor id="1078" name="yi tian" initials="y" lastIdx="0" clrIdx="1077"/>
  <p:cmAuthor id="60" name="dejat" initials="d" lastIdx="1" clrIdx="59"/>
  <p:cmAuthor id="1079" name="yj W" initials="y" lastIdx="0" clrIdx="1078"/>
  <p:cmAuthor id="61" name="yangliru1" initials="y" lastIdx="1" clrIdx="60"/>
  <p:cmAuthor id="1080" name="未知用户25" initials="未" lastIdx="0" clrIdx="1079"/>
  <p:cmAuthor id="62" name="未知的使用者91" initials="" lastIdx="1" clrIdx="0"/>
  <p:cmAuthor id="1081" name="陈尚文" initials="陈" lastIdx="0" clrIdx="1080"/>
  <p:cmAuthor id="63" name="zxl" initials="z" lastIdx="11" clrIdx="62"/>
  <p:cmAuthor id="1082" name="张宏伟" initials="张" lastIdx="0" clrIdx="1081"/>
  <p:cmAuthor id="64" name="CHRISYU" initials="" lastIdx="1" clrIdx="0"/>
  <p:cmAuthor id="1083" name="Yuan Hu" initials="Y" lastIdx="0" clrIdx="1082"/>
  <p:cmAuthor id="65" name="未知的使用者113" initials="" lastIdx="1" clrIdx="2"/>
  <p:cmAuthor id="1084" name="Pei" initials="P" lastIdx="0" clrIdx="1083"/>
  <p:cmAuthor id="66" name="liucunri" initials="" lastIdx="1" clrIdx="0"/>
  <p:cmAuthor id="1085" name="Ying Li" initials="Y" lastIdx="0" clrIdx="1084"/>
  <p:cmAuthor id="67" name="未知用户9" initials="" lastIdx="1" clrIdx="0"/>
  <p:cmAuthor id="1086" name="李威" initials="李" lastIdx="0" clrIdx="1085"/>
  <p:cmAuthor id="68" name="wzchenl@zj.cmcc" initials="wzchenl@zj.cmcc" lastIdx="1" clrIdx="67"/>
  <p:cmAuthor id="1087" name="李百秋" initials="李" lastIdx="0" clrIdx="1086"/>
  <p:cmAuthor id="69" name="未知用户103" initials="" lastIdx="1" clrIdx="0"/>
  <p:cmAuthor id="1088" name="张立鑫" initials="张" lastIdx="0" clrIdx="1087"/>
  <p:cmAuthor id="70" name="Unknown User52" initials="" lastIdx="1" clrIdx="0"/>
  <p:cmAuthor id="1089" name="杨静" initials="杨" lastIdx="0" clrIdx="1088"/>
  <p:cmAuthor id="71" name="未知的使用者42" initials="" lastIdx="1" clrIdx="0"/>
  <p:cmAuthor id="1090" name="包珊珊" initials="包" lastIdx="0" clrIdx="1089"/>
  <p:cmAuthor id="72" name="邱飞燕|qiufeiyan" initials="邱飞燕" lastIdx="2" clrIdx="71"/>
  <p:cmAuthor id="1091" name="YuQing" initials="Y" lastIdx="0" clrIdx="1090"/>
  <p:cmAuthor id="73" name="未知的使用者120" initials="" lastIdx="1" clrIdx="0"/>
  <p:cmAuthor id="1092" name="Youwen Sun" initials="Y" lastIdx="0" clrIdx="1091"/>
  <p:cmAuthor id="74" name="px" initials="" lastIdx="3" clrIdx="1"/>
  <p:cmAuthor id="1093" name="�ǲ�����" initials="�" lastIdx="0" clrIdx="1092"/>
  <p:cmAuthor id="75" name="陈梁|wzchenl" initials="陈梁" lastIdx="1" clrIdx="74"/>
  <p:cmAuthor id="1094" name="牛宏民" initials="牛" lastIdx="0" clrIdx="1093"/>
  <p:cmAuthor id="76" name="wangzhengyu" initials="w" lastIdx="1" clrIdx="25"/>
  <p:cmAuthor id="1095" name="毛香勤" initials="毛" lastIdx="0" clrIdx="1094"/>
  <p:cmAuthor id="77" name="w x" initials="wx" lastIdx="2" clrIdx="26"/>
  <p:cmAuthor id="1096" name="dadi" initials="d" lastIdx="0" clrIdx="1095"/>
  <p:cmAuthor id="78" name="SHEN Chao" initials="SC" lastIdx="1" clrIdx="37"/>
  <p:cmAuthor id="1097" name="郑廷东" initials="郑" lastIdx="0" clrIdx="1096"/>
  <p:cmAuthor id="79" name="微软用户" initials="" lastIdx="1" clrIdx="0"/>
  <p:cmAuthor id="1098" name="张田田" initials="张" lastIdx="0" clrIdx="1097"/>
  <p:cmAuthor id="80" name="未知的使用者73" initials="" lastIdx="1" clrIdx="0"/>
  <p:cmAuthor id="1099" name="杨彦伟" initials="杨" lastIdx="0" clrIdx="1098"/>
  <p:cmAuthor id="81" name="未知的使用者24" initials="" lastIdx="8" clrIdx="0"/>
  <p:cmAuthor id="1100" name="徐光宇" initials="徐" lastIdx="0" clrIdx="1099"/>
  <p:cmAuthor id="82" name="未知用户16" initials="" lastIdx="1" clrIdx="0"/>
  <p:cmAuthor id="1101" name="mac" initials="m" lastIdx="0" clrIdx="1100"/>
  <p:cmAuthor id="83" name="Mary Feil-Jacobs" initials="" lastIdx="43" clrIdx="1"/>
  <p:cmAuthor id="1102" name="张艳芳" initials="张" lastIdx="0" clrIdx="1101"/>
  <p:cmAuthor id="84" name="LiuHui" initials="" lastIdx="1" clrIdx="0"/>
  <p:cmAuthor id="1103" name="王志刚" initials="王" lastIdx="0" clrIdx="1102"/>
  <p:cmAuthor id="85" name="未知的使用者45" initials="" lastIdx="1" clrIdx="0"/>
  <p:cmAuthor id="1104" name="孙大威" initials="孙" lastIdx="0" clrIdx="1103"/>
  <p:cmAuthor id="86" name="王鹏凯" initials="" lastIdx="1" clrIdx="0"/>
  <p:cmAuthor id="1105" name="徐杰" initials="徐" lastIdx="0" clrIdx="1104"/>
  <p:cmAuthor id="87" name="未知用户104" initials="" lastIdx="1" clrIdx="0"/>
  <p:cmAuthor id="1106" name="席美娟" initials="席" lastIdx="0" clrIdx="1105"/>
  <p:cmAuthor id="88" name="未知用户5" initials="" lastIdx="1" clrIdx="0"/>
  <p:cmAuthor id="1107" name="朱海平" initials="朱" lastIdx="0" clrIdx="1106"/>
  <p:cmAuthor id="89" name="未知的使用者10" initials="" lastIdx="3" clrIdx="1"/>
  <p:cmAuthor id="1108" name="王景红" initials="王" lastIdx="0" clrIdx="1107"/>
  <p:cmAuthor id="90" name="未知的使用者93" initials="" lastIdx="1" clrIdx="1"/>
  <p:cmAuthor id="1109" name="席金煜" initials="席" lastIdx="0" clrIdx="1108"/>
  <p:cmAuthor id="91" name="范作霖" initials="范" lastIdx="1" clrIdx="22"/>
  <p:cmAuthor id="1110" name="樊佳佳" initials="樊" lastIdx="0" clrIdx="1109"/>
  <p:cmAuthor id="92" name="LeeElva" initials="" lastIdx="1" clrIdx="0"/>
  <p:cmAuthor id="1111" name="fgx" initials="f" lastIdx="0" clrIdx="1110"/>
  <p:cmAuthor id="93" name="未知用户99" initials="" lastIdx="1" clrIdx="2"/>
  <p:cmAuthor id="1112" name="杨秀丰" initials="杨" lastIdx="0" clrIdx="1111"/>
  <p:cmAuthor id="94" name="未知的使用者34" initials="" lastIdx="1" clrIdx="0"/>
  <p:cmAuthor id="1113" name="惠莲" initials="惠" lastIdx="0" clrIdx="1112"/>
  <p:cmAuthor id="95" name="未知的使用者115" initials="" lastIdx="1" clrIdx="1"/>
  <p:cmAuthor id="1114" name="liang ma" initials="l" lastIdx="0" clrIdx="1113"/>
  <p:cmAuthor id="96" name="未知用户57" initials="" lastIdx="1" clrIdx="0"/>
  <p:cmAuthor id="1115" name="高永刚" initials="高" lastIdx="0" clrIdx="1114"/>
  <p:cmAuthor id="97" name="lianghb" initials="" lastIdx="19" clrIdx="0"/>
  <p:cmAuthor id="1116" name="未知用户51" initials="未" lastIdx="0" clrIdx="1115"/>
  <p:cmAuthor id="98" name="未知用户17" initials="" lastIdx="0" clrIdx="1"/>
  <p:cmAuthor id="1117" name="光启" initials="光" lastIdx="0" clrIdx="1116"/>
  <p:cmAuthor id="99" name="Deanna Schuler (Bookey Consulting)" initials="" lastIdx="2" clrIdx="0"/>
  <p:cmAuthor id="1118" name="侯雪飞" initials="侯" lastIdx="0" clrIdx="1117"/>
  <p:cmAuthor id="100" name="未知的使用者57" initials="" lastIdx="1" clrIdx="0"/>
  <p:cmAuthor id="1119" name="太海峰" initials="太" lastIdx="0" clrIdx="1118"/>
  <p:cmAuthor id="101" name="未知的使用者16" initials="" lastIdx="6" clrIdx="0"/>
  <p:cmAuthor id="1120" name="CMIC" initials="C" lastIdx="0" clrIdx="1119"/>
  <p:cmAuthor id="102" name="未知的使用者35" initials="" lastIdx="1" clrIdx="0"/>
  <p:cmAuthor id="1121" name="王伟栋_ymIjy2uI" initials="authorId_1008746-10055544" lastIdx="0" clrIdx="1120"/>
  <p:cmAuthor id="103" name="未知用户102" initials="" lastIdx="1" clrIdx="1"/>
  <p:cmAuthor id="1122" name="macos" initials="m" lastIdx="0" clrIdx="1121"/>
  <p:cmAuthor id="104" name="maxine" initials="" lastIdx="0" clrIdx="0"/>
  <p:cmAuthor id="1123" name="wangchangkun@cmhi.cmcc" initials="wangchangkun@cmhi.cmcc" lastIdx="0" clrIdx="1122"/>
  <p:cmAuthor id="105" name="未知的使用者121" initials="" lastIdx="1" clrIdx="1"/>
  <p:cmAuthor id="1124" name="张妍" initials="张" lastIdx="0" clrIdx="1123"/>
  <p:cmAuthor id="106" name="未知的使用者12" initials="" lastIdx="1" clrIdx="0"/>
  <p:cmAuthor id="1125" name="刘 念" initials="刘" lastIdx="0" clrIdx="1124"/>
  <p:cmAuthor id="107" name="周元元" initials="" lastIdx="5" clrIdx="0"/>
  <p:cmAuthor id="1126" name="619963410@qq.com" initials="6" lastIdx="0" clrIdx="1125"/>
  <p:cmAuthor id="108" name="未知的使用者27" initials="" lastIdx="8" clrIdx="0"/>
  <p:cmAuthor id="1127" name="zhengmn" initials="zhengmn" lastIdx="0" clrIdx="1126"/>
  <p:cmAuthor id="109" name="刘豹" initials="刘" lastIdx="0" clrIdx="0"/>
  <p:cmAuthor id="1128" name="crespo lee" initials="cl" lastIdx="0" clrIdx="1127"/>
  <p:cmAuthor id="110" name="未知的使用者30" initials="" lastIdx="8" clrIdx="0"/>
  <p:cmAuthor id="1129" name="sammi" initials="s" lastIdx="0" clrIdx="1128"/>
  <p:cmAuthor id="111" name="未知的使用者53" initials="" lastIdx="1" clrIdx="0"/>
  <p:cmAuthor id="1130" name="zhoux" initials="z" lastIdx="0" clrIdx="1129"/>
  <p:cmAuthor id="112" name="未知用户58" initials="" lastIdx="5" clrIdx="1"/>
  <p:cmAuthor id="1131" name="Unknown User67" initials="U" lastIdx="0" clrIdx="1130"/>
  <p:cmAuthor id="113" name="未知的使用者25" initials="" lastIdx="1" clrIdx="0"/>
  <p:cmAuthor id="1132" name="赵欣" initials="zx" lastIdx="0" clrIdx="1131"/>
  <p:cmAuthor id="114" name="liupeng" initials="" lastIdx="1" clrIdx="1"/>
  <p:cmAuthor id="115" name="未知用户24" initials="" lastIdx="1" clrIdx="0"/>
  <p:cmAuthor id="116" name="AbuSina" initials="" lastIdx="2" clrIdx="0"/>
  <p:cmAuthor id="117" name="hl sun" initials="" lastIdx="1" clrIdx="0"/>
  <p:cmAuthor id="118" name="未知的使用者94" initials="" lastIdx="1" clrIdx="2"/>
  <p:cmAuthor id="1388079880" name="liuchang1" initials="l" lastIdx="1" clrIdx="687"/>
  <p:cmAuthor id="119" name="未知用户66" initials="" lastIdx="1" clrIdx="0"/>
  <p:cmAuthor id="120" name="郑汝鸿" initials="郑" lastIdx="2" clrIdx="0"/>
  <p:cmAuthor id="121" name="未知用户19" initials="" lastIdx="1" clrIdx="0"/>
  <p:cmAuthor id="122" name="周宏達JerryChou" initials="" lastIdx="6" clrIdx="2"/>
  <p:cmAuthor id="123" name="邢辰凤" initials="邢" lastIdx="45" clrIdx="7"/>
  <p:cmAuthor id="124" name="未知用户7" initials="" lastIdx="1" clrIdx="0"/>
  <p:cmAuthor id="125" name="未知的使用者56" initials="" lastIdx="1" clrIdx="0"/>
  <p:cmAuthor id="126" name="未知用户46" initials="未" lastIdx="1" clrIdx="1"/>
  <p:cmAuthor id="127" name="未知的使用者119" initials="" lastIdx="1" clrIdx="2"/>
  <p:cmAuthor id="128" name="未知用户59" initials="" lastIdx="0" clrIdx="1"/>
  <p:cmAuthor id="129" name="未知的使用者22" initials="" lastIdx="8" clrIdx="0"/>
  <p:cmAuthor id="130" name="未知的使用者103" initials="" lastIdx="8" clrIdx="0"/>
  <p:cmAuthor id="131" name="Wenwen" initials="" lastIdx="1" clrIdx="1"/>
  <p:cmAuthor id="132" name="未知的使用者117" initials="" lastIdx="1" clrIdx="0"/>
  <p:cmAuthor id="133" name="未知的使用者33" initials="" lastIdx="1" clrIdx="0"/>
  <p:cmAuthor id="134" name="未知的使用者28" initials="" lastIdx="1" clrIdx="0"/>
  <p:cmAuthor id="135" name="未知用户67" initials="" lastIdx="1" clrIdx="0"/>
  <p:cmAuthor id="136" name="未知用户114" initials="" lastIdx="1" clrIdx="0"/>
  <p:cmAuthor id="137" name="未知用户18" initials="" lastIdx="10" clrIdx="0"/>
  <p:cmAuthor id="138" name="未知的使用者67" initials="" lastIdx="1" clrIdx="0"/>
  <p:cmAuthor id="139" name="未知的使用者46" initials="" lastIdx="1" clrIdx="1"/>
  <p:cmAuthor id="140" name="未知的使用者26" initials="" lastIdx="1" clrIdx="0"/>
  <p:cmAuthor id="141" name="未知的使用者43" initials="" lastIdx="1" clrIdx="0"/>
  <p:cmAuthor id="142" name="未知的使用者9" initials="" lastIdx="1" clrIdx="0"/>
  <p:cmAuthor id="143" name="未知用户62" initials="" lastIdx="1" clrIdx="1"/>
  <p:cmAuthor id="144" name="yuanzh" initials="" lastIdx="1" clrIdx="1"/>
  <p:cmAuthor id="145" name="不明使用者57" initials="" lastIdx="1" clrIdx="0"/>
  <p:cmAuthor id="146" name="未知用户108" initials="" lastIdx="1" clrIdx="0"/>
  <p:cmAuthor id="147" name="未知的使用者110" initials="" lastIdx="1" clrIdx="0"/>
  <p:cmAuthor id="148" name="linyd" initials="" lastIdx="3" clrIdx="1"/>
  <p:cmAuthor id="149" name="未知用户8" initials="" lastIdx="1" clrIdx="0"/>
  <p:cmAuthor id="150" name="未知的使用者31" initials="" lastIdx="1" clrIdx="0"/>
  <p:cmAuthor id="151" name="未知用户81" initials="" lastIdx="1" clrIdx="0"/>
  <p:cmAuthor id="152" name="未知用户115" initials="" lastIdx="1" clrIdx="0"/>
  <p:cmAuthor id="153" name="未知用户21" initials="" lastIdx="1" clrIdx="0"/>
  <p:cmAuthor id="154" name="未知的使用者68" initials="" lastIdx="1" clrIdx="0"/>
  <p:cmAuthor id="155" name="mm" initials="" lastIdx="1" clrIdx="0"/>
  <p:cmAuthor id="156" name="未知用户15" initials="" lastIdx="1" clrIdx="0"/>
  <p:cmAuthor id="157" name="朱晓瑜" initials="" lastIdx="54" clrIdx="0"/>
  <p:cmAuthor id="158" name="不明使用者20" initials="" lastIdx="1" clrIdx="0"/>
  <p:cmAuthor id="159" name="未知用户82" initials="" lastIdx="1" clrIdx="0"/>
  <p:cmAuthor id="160" name="未知的使用者7" initials="" lastIdx="2" clrIdx="0"/>
  <p:cmAuthor id="161" name="未知用户6" initials="" lastIdx="8" clrIdx="0"/>
  <p:cmAuthor id="162" name="未知的使用者55" initials="" lastIdx="1" clrIdx="0"/>
  <p:cmAuthor id="163" name="未知的使用者111" initials="" lastIdx="1" clrIdx="0"/>
  <p:cmAuthor id="164" name="未知的使用者50" initials="" lastIdx="1" clrIdx="0"/>
  <p:cmAuthor id="165" name="未知的使用者11" initials="" lastIdx="1" clrIdx="0"/>
  <p:cmAuthor id="166" name="未知用户47" initials="" lastIdx="6" clrIdx="0"/>
  <p:cmAuthor id="167" name="未知用户106" initials="未" lastIdx="1" clrIdx="0"/>
  <p:cmAuthor id="353158055" name="韩雨" initials="韩" lastIdx="0" clrIdx="0"/>
  <p:cmAuthor id="168" name="未知用户116" initials="" lastIdx="1" clrIdx="1"/>
  <p:cmAuthor id="169" name="未知的使用者150" initials="未" lastIdx="1" clrIdx="0"/>
  <p:cmAuthor id="170" name="未知的使用者69" initials="" lastIdx="1" clrIdx="1"/>
  <p:cmAuthor id="171" name="未知的使用者112" initials="" lastIdx="1" clrIdx="1"/>
  <p:cmAuthor id="172" name="梁亚栋" initials="梁" lastIdx="776053" clrIdx="0"/>
  <p:cmAuthor id="173" name="Kevin Hu" initials="" lastIdx="1" clrIdx="0"/>
  <p:cmAuthor id="174" name="未知的使用者38" initials="" lastIdx="1" clrIdx="0"/>
  <p:cmAuthor id="175" name="唐可欣" initials="" lastIdx="1" clrIdx="0"/>
  <p:cmAuthor id="176" name="未知的使用者8" initials="" lastIdx="1" clrIdx="0"/>
  <p:cmAuthor id="177" name="不明使用者56" initials="" lastIdx="1" clrIdx="0"/>
  <p:cmAuthor id="178" name="P00035_jeremy" initials="" lastIdx="1" clrIdx="0"/>
  <p:cmAuthor id="179" name="Unknown User7" initials="" lastIdx="1" clrIdx="0"/>
  <p:cmAuthor id="180" name="muzi wei" initials="" lastIdx="1" clrIdx="0"/>
  <p:cmAuthor id="181" name="未知的使用者41" initials="" lastIdx="1" clrIdx="0"/>
  <p:cmAuthor id="182" name="未知的使用者13" initials="" lastIdx="1" clrIdx="0"/>
  <p:cmAuthor id="183" name="djj" initials="" lastIdx="2" clrIdx="0"/>
  <p:cmAuthor id="184" name="未知用户117" initials="" lastIdx="1" clrIdx="2"/>
  <p:cmAuthor id="185" name="赵丽丽" initials="赵" lastIdx="6" clrIdx="3"/>
  <p:cmAuthor id="186" name="未知用户13" initials="" lastIdx="1" clrIdx="0"/>
  <p:cmAuthor id="187" name="不明使用者21" initials="" lastIdx="1" clrIdx="0"/>
  <p:cmAuthor id="188" name="YUMINGNJ" initials="" lastIdx="3" clrIdx="0"/>
  <p:cmAuthor id="189" name="未知的使用者52" initials="" lastIdx="1" clrIdx="1"/>
  <p:cmAuthor id="190" name="未知用户109" initials="" lastIdx="1" clrIdx="1"/>
  <p:cmAuthor id="191" name="Unknown User117" initials="U" lastIdx="10" clrIdx="0"/>
  <p:cmAuthor id="192" name="thomas" initials="" lastIdx="1" clrIdx="49"/>
  <p:cmAuthor id="193" name="未知的使用者3" initials="" lastIdx="7" clrIdx="1"/>
  <p:cmAuthor id="194" name="未知用户14" initials="" lastIdx="1" clrIdx="0"/>
  <p:cmAuthor id="195" name="Unknown User65" initials="U" lastIdx="1" clrIdx="0"/>
  <p:cmAuthor id="196" name="未知用户98" initials="" lastIdx="1" clrIdx="2"/>
  <p:cmAuthor id="197" name="Windows 用户" initials="" lastIdx="1" clrIdx="0"/>
  <p:cmAuthor id="198" name="未知用户83" initials="" lastIdx="1" clrIdx="1"/>
  <p:cmAuthor id="199" name="未知用户61" initials="" lastIdx="8" clrIdx="0"/>
  <p:cmAuthor id="200" name="張秀娟" initials="" lastIdx="1" clrIdx="2"/>
  <p:cmAuthor id="201" name="Jason Wang" initials="" lastIdx="1" clrIdx="0"/>
  <p:cmAuthor id="202" name="不明使用者18" initials="" lastIdx="0" clrIdx="1"/>
  <p:cmAuthor id="203" name="未知用户28" initials="未" lastIdx="5" clrIdx="1"/>
  <p:cmAuthor id="204" name="未知的使用者72" initials="" lastIdx="1" clrIdx="0"/>
  <p:cmAuthor id="205" name="未知的使用者48" initials="" lastIdx="1" clrIdx="0"/>
  <p:cmAuthor id="206" name="未知的使用者104" initials="" lastIdx="1" clrIdx="0"/>
  <p:cmAuthor id="207" name="未知用户60" initials="" lastIdx="1" clrIdx="0"/>
  <p:cmAuthor id="208" name="未知的使用者39" initials="未" lastIdx="10" clrIdx="0"/>
  <p:cmAuthor id="209" name="Shawna Strickland" initials="" lastIdx="2" clrIdx="0"/>
  <p:cmAuthor id="210" name="未知的使用者36" initials="" lastIdx="3" clrIdx="1"/>
  <p:cmAuthor id="211" name="未知的使用者76" initials="未" lastIdx="1" clrIdx="0"/>
  <p:cmAuthor id="212" name="Daniel Wuu" initials="" lastIdx="1" clrIdx="0"/>
  <p:cmAuthor id="213" name="未知用户56" initials="" lastIdx="1" clrIdx="0"/>
  <p:cmAuthor id="214" name="未知的使用者14" initials="" lastIdx="2" clrIdx="0"/>
  <p:cmAuthor id="215" name="云峰 贾" initials="云" lastIdx="2" clrIdx="0"/>
  <p:cmAuthor id="216" name="未知的使用者197" initials="未" lastIdx="8" clrIdx="0"/>
  <p:cmAuthor id="217" name="Ashley Eberenz" initials="" lastIdx="7" clrIdx="1"/>
  <p:cmAuthor id="218" name="不明使用者19" initials="" lastIdx="1" clrIdx="0"/>
  <p:cmAuthor id="219" name="qiantong" initials="" lastIdx="3" clrIdx="1"/>
  <p:cmAuthor id="220" name="未知的使用者74" initials="" lastIdx="1" clrIdx="0"/>
  <p:cmAuthor id="221" name="未知的使用者23" initials="" lastIdx="1" clrIdx="0"/>
  <p:cmAuthor id="222" name="未知的使用者1" initials="" lastIdx="8" clrIdx="0"/>
  <p:cmAuthor id="459908549" name="风驻的街角" initials="风" lastIdx="1" clrIdx="908"/>
  <p:cmAuthor id="223" name="116304" initials="" lastIdx="1" clrIdx="1"/>
  <p:cmAuthor id="224" name="未知用户31" initials="未" lastIdx="1" clrIdx="1"/>
  <p:cmAuthor id="225" name="R affer" initials="" lastIdx="1" clrIdx="0"/>
  <p:cmAuthor id="226" name="qihua-DCMS" initials="" lastIdx="0" clrIdx="0"/>
  <p:cmAuthor id="227" name="未知用户55" initials="" lastIdx="1" clrIdx="0"/>
  <p:cmAuthor id="228" name="未知的使用者95" initials="" lastIdx="1" clrIdx="0"/>
  <p:cmAuthor id="229" name="未知的使用者168" initials="未" lastIdx="1" clrIdx="0"/>
  <p:cmAuthor id="230" name="未知的使用者32" initials="" lastIdx="1" clrIdx="0"/>
  <p:cmAuthor id="231" name="未知的使用者49" initials="" lastIdx="1" clrIdx="0"/>
  <p:cmAuthor id="232" name="Unknown User26" initials="U" lastIdx="1" clrIdx="1"/>
  <p:cmAuthor id="233" name="yuexuejun" initials="" lastIdx="3" clrIdx="0"/>
  <p:cmAuthor id="234" name="未知的使用者71" initials="" lastIdx="1" clrIdx="1"/>
  <p:cmAuthor id="235" name="未知的使用者105" initials="" lastIdx="1" clrIdx="0"/>
  <p:cmAuthor id="236" name="Unknown User70" initials="" lastIdx="1" clrIdx="0"/>
  <p:cmAuthor id="237" name="clinchen" initials="" lastIdx="0" clrIdx="1"/>
  <p:cmAuthor id="238" name="未知用户23" initials="" lastIdx="1" clrIdx="0"/>
  <p:cmAuthor id="239" name="hanjuncompany" initials="" lastIdx="1" clrIdx="0"/>
  <p:cmAuthor id="240" name="kathy chen" initials="" lastIdx="3" clrIdx="0"/>
  <p:cmAuthor id="241" name="未知的使用者63" initials="" lastIdx="1" clrIdx="0"/>
  <p:cmAuthor id="242" name="未知的使用者64" initials="" lastIdx="3" clrIdx="1"/>
  <p:cmAuthor id="243" name="未知的使用者47" initials="" lastIdx="1" clrIdx="0"/>
  <p:cmAuthor id="244" name="未知的使用者60" initials="" lastIdx="8" clrIdx="0"/>
  <p:cmAuthor id="245" name="未知的使用者59" initials="" lastIdx="1" clrIdx="0"/>
  <p:cmAuthor id="246" name="未知的使用者54" initials="" lastIdx="1" clrIdx="0"/>
  <p:cmAuthor id="247" name="未知的使用者66" initials="" lastIdx="8" clrIdx="0"/>
  <p:cmAuthor id="248" name="未知的使用者65" initials="" lastIdx="1" clrIdx="0"/>
  <p:cmAuthor id="249" name="未知的使用者106" initials="" lastIdx="3" clrIdx="1"/>
  <p:cmAuthor id="250" name="未知的使用者107" initials="" lastIdx="1" clrIdx="1"/>
  <p:cmAuthor id="251" name="未知的使用者108" initials="" lastIdx="1" clrIdx="0"/>
  <p:cmAuthor id="252" name="未知的使用者86" initials="" lastIdx="1" clrIdx="0"/>
  <p:cmAuthor id="253" name="未知的使用者116" initials="" lastIdx="1" clrIdx="1"/>
  <p:cmAuthor id="254" name="未知的使用者44" initials="" lastIdx="1" clrIdx="0"/>
  <p:cmAuthor id="255" name="未知的使用者37" initials="" lastIdx="1" clrIdx="0"/>
  <p:cmAuthor id="256" name="未知的使用者126" initials="" lastIdx="1" clrIdx="0"/>
  <p:cmAuthor id="257" name="未知的使用者127" initials="" lastIdx="3" clrIdx="1"/>
  <p:cmAuthor id="258" name="未知的使用者128" initials="" lastIdx="1" clrIdx="1"/>
  <p:cmAuthor id="259" name="未知的使用者124" initials="" lastIdx="1" clrIdx="0"/>
  <p:cmAuthor id="260" name="未知的使用者125" initials="" lastIdx="1" clrIdx="0"/>
  <p:cmAuthor id="261" name="Sara Chen" initials="" lastIdx="1" clrIdx="0"/>
  <p:cmAuthor id="262" name="huang gerrard" initials="" lastIdx="1" clrIdx="0"/>
  <p:cmAuthor id="263" name="未知用户170" initials="" lastIdx="1" clrIdx="0"/>
  <p:cmAuthor id="264" name="未知用户171" initials="" lastIdx="5" clrIdx="1"/>
  <p:cmAuthor id="265" name="未知用户172" initials="" lastIdx="1" clrIdx="1"/>
  <p:cmAuthor id="266" name="未知用户173" initials="" lastIdx="1" clrIdx="0"/>
  <p:cmAuthor id="267" name="未知用户149" initials="" lastIdx="1" clrIdx="0"/>
  <p:cmAuthor id="268" name="未知用户150" initials="" lastIdx="1" clrIdx="0"/>
  <p:cmAuthor id="269" name="未知用户151" initials="" lastIdx="2" clrIdx="0"/>
  <p:cmAuthor id="270" name="未知用户152" initials="" lastIdx="8" clrIdx="0"/>
  <p:cmAuthor id="271" name="未知用户153" initials="" lastIdx="8" clrIdx="0"/>
  <p:cmAuthor id="272" name="未知用户154" initials="" lastIdx="1" clrIdx="0"/>
  <p:cmAuthor id="273" name="未知用户155" initials="" lastIdx="1" clrIdx="0"/>
  <p:cmAuthor id="274" name="未知用户41" initials="" lastIdx="8" clrIdx="0"/>
  <p:cmAuthor id="275" name="未知用户44" initials="" lastIdx="1" clrIdx="0"/>
  <p:cmAuthor id="276" name="未知用户45" initials="" lastIdx="1" clrIdx="0"/>
  <p:cmAuthor id="277" name="未知用户156" initials="" lastIdx="10" clrIdx="0"/>
  <p:cmAuthor id="278" name="未知用户64" initials="" lastIdx="1" clrIdx="0"/>
  <p:cmAuthor id="279" name="未知用户65" initials="" lastIdx="1" clrIdx="0"/>
  <p:cmAuthor id="280" name="未知用户68" initials="" lastIdx="1" clrIdx="0"/>
  <p:cmAuthor id="281" name="未知用户69" initials="" lastIdx="2" clrIdx="0"/>
  <p:cmAuthor id="282" name="未知用户70" initials="" lastIdx="1" clrIdx="1"/>
  <p:cmAuthor id="283" name="未知用户71" initials="" lastIdx="1" clrIdx="0"/>
  <p:cmAuthor id="284" name="未知用户72" initials="" lastIdx="1" clrIdx="0"/>
  <p:cmAuthor id="285" name="未知用户73" initials="" lastIdx="2" clrIdx="0"/>
  <p:cmAuthor id="286" name="未知用户49" initials="" lastIdx="1" clrIdx="0"/>
  <p:cmAuthor id="287" name="未知用户50" initials="" lastIdx="1" clrIdx="0"/>
  <p:cmAuthor id="288" name="未知用户52" initials="" lastIdx="1" clrIdx="0"/>
  <p:cmAuthor id="289" name="MA15" initials="" lastIdx="1" clrIdx="0"/>
  <p:cmAuthor id="290" name="未知用户53" initials="" lastIdx="10" clrIdx="0"/>
  <p:cmAuthor id="291" name="未知用户96" initials="" lastIdx="1" clrIdx="0"/>
  <p:cmAuthor id="292" name="未知用户48" initials="" lastIdx="1" clrIdx="0"/>
  <p:cmAuthor id="293" name="未知用户97" initials="" lastIdx="2" clrIdx="0"/>
  <p:cmAuthor id="294" name="未知用户40" initials="" lastIdx="5" clrIdx="1"/>
  <p:cmAuthor id="295" name="未知用户43" initials="" lastIdx="1" clrIdx="0"/>
  <p:cmAuthor id="296" name="未知用户100" initials="" lastIdx="1" clrIdx="0"/>
  <p:cmAuthor id="297" name="未知用户101" initials="" lastIdx="1" clrIdx="0"/>
  <p:cmAuthor id="298" name="未知用户26" initials="" lastIdx="1" clrIdx="0"/>
  <p:cmAuthor id="299" name="未知用户29" initials="" lastIdx="1" clrIdx="0"/>
  <p:cmAuthor id="300" name="未知用户32" initials="" lastIdx="1" clrIdx="0"/>
  <p:cmAuthor id="301" name="未知用户33" initials="" lastIdx="1" clrIdx="0"/>
  <p:cmAuthor id="302" name="未知用户34" initials="" lastIdx="2" clrIdx="0"/>
  <p:cmAuthor id="303" name="未知用户42" initials="" lastIdx="1" clrIdx="0"/>
  <p:cmAuthor id="304" name="未知的使用者109" initials="" lastIdx="5" clrIdx="1"/>
  <p:cmAuthor id="305" name="未知的使用者122" initials="" lastIdx="1" clrIdx="0"/>
  <p:cmAuthor id="306" name="未知的使用者123" initials="" lastIdx="8" clrIdx="0"/>
  <p:cmAuthor id="307" name="未知用户93" initials="" lastIdx="1" clrIdx="0"/>
  <p:cmAuthor id="308" name="未知用户90" initials="" lastIdx="5" clrIdx="1"/>
  <p:cmAuthor id="309" name="未知用户91" initials="" lastIdx="0" clrIdx="1"/>
  <p:cmAuthor id="310" name="未知用户92" initials="" lastIdx="1" clrIdx="0"/>
  <p:cmAuthor id="311" name="未知用户74" initials="" lastIdx="6" clrIdx="1"/>
  <p:cmAuthor id="312" name="未知用户75" initials="" lastIdx="8" clrIdx="0"/>
  <p:cmAuthor id="313" name="未知用户76" initials="" lastIdx="1" clrIdx="0"/>
  <p:cmAuthor id="314" name="未知用户77" initials="" lastIdx="8" clrIdx="0"/>
  <p:cmAuthor id="315" name="未知用户78" initials="" lastIdx="8" clrIdx="0"/>
  <p:cmAuthor id="316" name="未知用户79" initials="" lastIdx="1" clrIdx="0"/>
  <p:cmAuthor id="317" name="未知用户80" initials="" lastIdx="1" clrIdx="0"/>
  <p:cmAuthor id="318" name="Harry xu" initials="" lastIdx="1" clrIdx="0"/>
  <p:cmAuthor id="319" name="未知用户27" initials="未" lastIdx="1" clrIdx="0"/>
  <p:cmAuthor id="320" name="未知用户35" initials="未" lastIdx="1" clrIdx="0"/>
  <p:cmAuthor id="321" name="未知用户111" initials="未" lastIdx="1" clrIdx="1"/>
  <p:cmAuthor id="322" name="SHY" initials="S" lastIdx="1" clrIdx="315"/>
  <p:cmAuthor id="323" name="10099398" initials="1" lastIdx="1" clrIdx="322"/>
  <p:cmAuthor id="324" name="唐芸" initials="唐" lastIdx="5" clrIdx="0"/>
  <p:cmAuthor id="325" name="刘春杰10244342" initials="刘" lastIdx="1" clrIdx="41"/>
  <p:cmAuthor id="326" name="10010600" initials="1" lastIdx="1" clrIdx="325"/>
  <p:cmAuthor id="327" name="10205805" initials="1" lastIdx="1" clrIdx="326"/>
  <p:cmAuthor id="328" name="caojiaju@zj.cmcc" initials="caojiaju@zj.cmcc" lastIdx="1" clrIdx="327"/>
  <p:cmAuthor id="329" name="邱银杰" initials="邱" lastIdx="2" clrIdx="328"/>
  <p:cmAuthor id="1046294244" name="kk" initials="k" lastIdx="1" clrIdx="873"/>
  <p:cmAuthor id="330" name="0045000519" initials="0" lastIdx="1" clrIdx="0"/>
  <p:cmAuthor id="331" name="WHF" initials="W" lastIdx="0" clrIdx="50"/>
  <p:cmAuthor id="332" name="Liu, Hongqing (NSB - CN/Shanghai)" initials="L" lastIdx="1" clrIdx="41"/>
  <p:cmAuthor id="333" name="10080095" initials="1" lastIdx="1" clrIdx="332"/>
  <p:cmAuthor id="334" name="10240466" initials="1" lastIdx="1" clrIdx="333"/>
  <p:cmAuthor id="335" name="JZX" initials="J" lastIdx="2" clrIdx="50"/>
  <p:cmAuthor id="336" name="赵怡彬1" initials="赵" lastIdx="1" clrIdx="335"/>
  <p:cmAuthor id="337" name="李 少峰" initials="李" lastIdx="1" clrIdx="33"/>
  <p:cmAuthor id="338" name="sxp" initials="s" lastIdx="2" clrIdx="337"/>
  <p:cmAuthor id="339" name="杜群|lhdq" initials="杜群" lastIdx="1" clrIdx="338"/>
  <p:cmAuthor id="340" name="李妍妍|liyanyan3" initials="李妍妍" lastIdx="1" clrIdx="339"/>
  <p:cmAuthor id="341" name="10096825" initials="1" lastIdx="1" clrIdx="340"/>
  <p:cmAuthor id="342" name="王斌|wangbin34" initials="王斌" lastIdx="1" clrIdx="341"/>
  <p:cmAuthor id="343" name="朱毓澄|zhuyucheng2" initials="朱毓澄" lastIdx="5" clrIdx="342"/>
  <p:cmAuthor id="344" name="chenjiayue" initials="c" lastIdx="1" clrIdx="343"/>
  <p:cmAuthor id="345" name="wangnan19" initials="w" lastIdx="1" clrIdx="344"/>
  <p:cmAuthor id="346" name="Unknown User24" initials="U" lastIdx="1" clrIdx="0"/>
  <p:cmAuthor id="347" name="金标|jinbiao" initials="金标" lastIdx="1" clrIdx="346"/>
  <p:cmAuthor id="348" name="10207586" initials="1" lastIdx="1" clrIdx="347"/>
  <p:cmAuthor id="349" name="10170716" initials="1" lastIdx="1" clrIdx="348"/>
  <p:cmAuthor id="350" name="00001457" initials="0" lastIdx="1" clrIdx="349"/>
  <p:cmAuthor id="351" name="未知的使用者173" initials="未" lastIdx="1" clrIdx="0"/>
  <p:cmAuthor id="352" name="盛枫10333537" initials="盛" lastIdx="1" clrIdx="351"/>
  <p:cmAuthor id="353" name="刘威" initials="liuwei" lastIdx="1" clrIdx="352"/>
  <p:cmAuthor id="354" name="朱红新10208100" initials="朱" lastIdx="10" clrIdx="50"/>
  <p:cmAuthor id="355" name="lirui" initials="l" lastIdx="1" clrIdx="48"/>
  <p:cmAuthor id="356" name="Joyce" initials="J" lastIdx="1" clrIdx="355"/>
  <p:cmAuthor id="357" name="10067286" initials="1" lastIdx="1" clrIdx="354"/>
  <p:cmAuthor id="358" name="张静_Anua7Nne" initials="张" lastIdx="0" clrIdx="0"/>
  <p:cmAuthor id="359" name="15857" initials="1" lastIdx="1" clrIdx="358"/>
  <p:cmAuthor id="360" name="未知的使用者176" initials="未" lastIdx="1" clrIdx="0"/>
  <p:cmAuthor id="287643681" name="殷格非" initials="殷" lastIdx="2" clrIdx="0"/>
  <p:cmAuthor id="287643682" name="z r" initials="zr" lastIdx="5" clrIdx="12"/>
  <p:cmAuthor id="362" name="未知的使用者178" initials="未" lastIdx="1" clrIdx="0"/>
  <p:cmAuthor id="287643683" name="石晓利" initials="C" lastIdx="1" clrIdx="13"/>
  <p:cmAuthor id="363" name="未知的使用者179" initials="未" lastIdx="1" clrIdx="0"/>
  <p:cmAuthor id="287643684" name="解飞|xief" initials="解飞" lastIdx="0" clrIdx="37"/>
  <p:cmAuthor id="364" name="10260821" initials="1" lastIdx="1" clrIdx="363"/>
  <p:cmAuthor id="287643685" name="亮" initials="亮" lastIdx="1" clrIdx="44"/>
  <p:cmAuthor id="365" name="徐琳00159163" initials="徐" lastIdx="1" clrIdx="37"/>
  <p:cmAuthor id="287643686" name="夜尽迟渊_UrQfrmQZ" initials="authorId_501680251" lastIdx="0" clrIdx="0"/>
  <p:cmAuthor id="366" name="钟 潇文" initials="钟" lastIdx="1" clrIdx="50"/>
  <p:cmAuthor id="287643687" name="王丰_aE3uARfm" initials="authorId_383357774" lastIdx="0" clrIdx="0"/>
  <p:cmAuthor id="367" name="Wangjian (Frank)" initials="W" lastIdx="1" clrIdx="44"/>
  <p:cmAuthor id="287643688" name="方少_UbQfrimU" initials="authorId_442114952" lastIdx="0" clrIdx="0"/>
  <p:cmAuthor id="368" name="Think" initials="T" lastIdx="2" clrIdx="40"/>
  <p:cmAuthor id="287643689" name="叶盛_Q3A3IfEf" initials="authorId_506280334" lastIdx="0" clrIdx="0"/>
  <p:cmAuthor id="369" name="马紫慧|mazh" initials="马紫慧" lastIdx="1" clrIdx="368"/>
  <p:cmAuthor id="287643690" name="Harley._bEJrUJ7r" initials="authorId_432156705" lastIdx="0" clrIdx="0"/>
  <p:cmAuthor id="370" name="赵泽盛10022760" initials="赵" lastIdx="1" clrIdx="50"/>
  <p:cmAuthor id="287643691" name="罗平_VB7vJb2E" initials="authorId_305049361" lastIdx="0" clrIdx="0"/>
  <p:cmAuthor id="371" name="hanyangyang" initials="h" lastIdx="1" clrIdx="370"/>
  <p:cmAuthor id="287643692" name="xixi_nUjqe22E" initials="authorId_359229261" lastIdx="0" clrIdx="0"/>
  <p:cmAuthor id="372" name="Vincent" initials="VZ" lastIdx="1" clrIdx="371"/>
  <p:cmAuthor id="287643693" name="安安_zm6nYnYZ" initials="authorId_347340296" lastIdx="0" clrIdx="0"/>
  <p:cmAuthor id="287643694" name="nature_emInFJF7" initials="authorId_313163542" lastIdx="0" clrIdx="0"/>
  <p:cmAuthor id="374" name="未知的使用者146" initials="未" lastIdx="1" clrIdx="0"/>
  <p:cmAuthor id="375" name="zhangzm" initials="z" lastIdx="2" clrIdx="374"/>
  <p:cmAuthor id="287643696" name="周君_MfIffYra" initials="authorId_375419134" lastIdx="0" clrIdx="0"/>
  <p:cmAuthor id="376" name="00334816" initials="0" lastIdx="1" clrIdx="375"/>
  <p:cmAuthor id="377" name="10073055" initials="1" lastIdx="1" clrIdx="376"/>
  <p:cmAuthor id="378" name="00005049" initials="0" lastIdx="1" clrIdx="377"/>
  <p:cmAuthor id="595510092" name="乐燕" initials="乐" lastIdx="1" clrIdx="647"/>
  <p:cmAuthor id="379" name="10024364" initials="1" lastIdx="1" clrIdx="378"/>
  <p:cmAuthor id="380" name="sharon" initials="s" lastIdx="1" clrIdx="84"/>
  <p:cmAuthor id="381" name="未知用户131" initials="未" lastIdx="1" clrIdx="2"/>
  <p:cmAuthor id="383" name="未知的使用者194" initials="未" lastIdx="1" clrIdx="0"/>
  <p:cmAuthor id="384" name="董朝州|dongchaozhou" initials="董朝州" lastIdx="1" clrIdx="383"/>
  <p:cmAuthor id="386" name="zjlschaiyf1z" initials="z" lastIdx="1" clrIdx="385"/>
  <p:cmAuthor id="387" name="未知用户136" initials="未" lastIdx="1" clrIdx="1"/>
  <p:cmAuthor id="388" name="11746" initials="1" lastIdx="1" clrIdx="387"/>
  <p:cmAuthor id="389" name="caibin" initials="c" lastIdx="1" clrIdx="388"/>
  <p:cmAuthor id="390" name="未知的使用者201" initials="未" lastIdx="8" clrIdx="0"/>
  <p:cmAuthor id="391" name="未知的使用者202" initials="未" lastIdx="0" clrIdx="1"/>
  <p:cmAuthor id="392" name="未知的使用者171" initials="未" lastIdx="3" clrIdx="1"/>
  <p:cmAuthor id="393" name="未知的使用者195" initials="未" lastIdx="1" clrIdx="1"/>
  <p:cmAuthor id="395" name="10240440" initials="1" lastIdx="1" clrIdx="394"/>
  <p:cmAuthor id="396" name="未知的使用者222" initials="" lastIdx="5" clrIdx="1"/>
  <p:cmAuthor id="397" name="未知的使用者203" initials="未" lastIdx="1" clrIdx="0"/>
  <p:cmAuthor id="394525608" name="仇怿俊" initials="仇" lastIdx="0" clrIdx="0"/>
  <p:cmAuthor id="398" name="10169052" initials="TC" lastIdx="2" clrIdx="397"/>
  <p:cmAuthor id="394525609" name="Jimmy-Power" initials="J" lastIdx="1" clrIdx="43"/>
  <p:cmAuthor id="399" name="10326543" initials="1" lastIdx="4" clrIdx="398"/>
  <p:cmAuthor id="394525610" name="dengwanting" initials="d" lastIdx="1" clrIdx="50"/>
  <p:cmAuthor id="394525611" name="mouse zz" initials="mz" lastIdx="1" clrIdx="54"/>
  <p:cmAuthor id="394525612" name="goulei" initials="g" lastIdx="2" clrIdx="41"/>
  <p:cmAuthor id="402" name="未知用户133" initials="未" lastIdx="1" clrIdx="0"/>
  <p:cmAuthor id="405" name="Unknown User28" initials="U" lastIdx="3" clrIdx="1"/>
  <p:cmAuthor id="410" name="未知的使用者232" initials="" lastIdx="8" clrIdx="0"/>
  <p:cmAuthor id="411" name="alpha" initials="a" lastIdx="1" clrIdx="0"/>
  <p:cmAuthor id="412" name="未知的使用者161" initials="未" lastIdx="1" clrIdx="0"/>
  <p:cmAuthor id="414" name="Unknown User22" initials="U" lastIdx="1" clrIdx="0"/>
  <p:cmAuthor id="415" name="未知用户184" initials="未" lastIdx="1" clrIdx="1"/>
  <p:cmAuthor id="417" name="Unknown User23" initials="U" lastIdx="1" clrIdx="0"/>
  <p:cmAuthor id="418" name="未知的使用者75" initials="未" lastIdx="1" clrIdx="0"/>
  <p:cmAuthor id="419" name="未知用户182" initials="未" lastIdx="1" clrIdx="49"/>
  <p:cmAuthor id="420" name="未知用户204" initials="未" lastIdx="1" clrIdx="0"/>
  <p:cmAuthor id="421" name="Unknown User116" initials="U" lastIdx="0" clrIdx="1"/>
  <p:cmAuthor id="422" name="未知用户193" initials="未" lastIdx="3" clrIdx="0"/>
  <p:cmAuthor id="423" name="未知用户194" initials="未" lastIdx="1" clrIdx="0"/>
  <p:cmAuthor id="424" name="未知用户187" initials="未" lastIdx="10" clrIdx="0"/>
  <p:cmAuthor id="425" name="未知用户63" initials="未" lastIdx="1" clrIdx="0"/>
  <p:cmAuthor id="426" name="未知的使用者102" initials="未" lastIdx="5" clrIdx="1"/>
  <p:cmAuthor id="427" name="未知的使用者61" initials="未" lastIdx="1" clrIdx="0"/>
  <p:cmAuthor id="428" name="仝德志" initials="仝" lastIdx="1" clrIdx="0"/>
  <p:cmAuthor id="429" name="未知用户112" initials="未" lastIdx="4" clrIdx="0"/>
  <p:cmAuthor id="430" name="未知的使用者183" initials="未" lastIdx="5" clrIdx="1"/>
  <p:cmAuthor id="431" name="未知用户162" initials="未" lastIdx="1" clrIdx="1"/>
  <p:cmAuthor id="432" name="未知用户163" initials="未" lastIdx="1" clrIdx="0"/>
  <p:cmAuthor id="433" name="針對所選的門市進行小範圍實驗，捕捉驅動績效的關鍵影響因子" initials="針" lastIdx="1" clrIdx="0"/>
  <p:cmAuthor id="434" name="未知用户161" initials="未" lastIdx="1" clrIdx="0"/>
  <p:cmAuthor id="435" name="未知的使用者114" initials="未" lastIdx="1" clrIdx="0"/>
  <p:cmAuthor id="229044123" name="WPS_1468166496" initials="W" lastIdx="1" clrIdx="344"/>
  <p:cmAuthor id="436" name="未知用户164" initials="未" lastIdx="1" clrIdx="0"/>
  <p:cmAuthor id="437" name="未知的使用者184" initials="未" lastIdx="8" clrIdx="0"/>
  <p:cmAuthor id="438" name="未知的使用者185" initials="未" lastIdx="10" clrIdx="0"/>
  <p:cmAuthor id="439" name="未知用户10" initials="未" lastIdx="1" clrIdx="0"/>
  <p:cmAuthor id="440" name="未知的使用者175" initials="未" lastIdx="8" clrIdx="0"/>
  <p:cmAuthor id="441" name="未知的使用者151" initials="未" lastIdx="1" clrIdx="0"/>
  <p:cmAuthor id="442" name="未知的使用者187" initials="未" lastIdx="1" clrIdx="0"/>
  <p:cmAuthor id="443" name="未知的使用者88" initials="未" lastIdx="1" clrIdx="1"/>
  <p:cmAuthor id="444" name="未知用户192" initials="未" lastIdx="1" clrIdx="0"/>
  <p:cmAuthor id="445" name="未知用户203" initials="未" lastIdx="1" clrIdx="1"/>
  <p:cmAuthor id="446" name="未知的使用者181" initials="未" lastIdx="7" clrIdx="1"/>
  <p:cmAuthor id="447" name="未知的使用者170" initials="未" lastIdx="43" clrIdx="1"/>
  <p:cmAuthor id="448" name="未知的使用者190" initials="未" lastIdx="1" clrIdx="1"/>
  <p:cmAuthor id="449" name="未知的使用者191" initials="未" lastIdx="1" clrIdx="0"/>
  <p:cmAuthor id="450" name="未知的使用者141" initials="未" lastIdx="8" clrIdx="0"/>
  <p:cmAuthor id="451" name="未知的使用者142" initials="未" lastIdx="1" clrIdx="0"/>
  <p:cmAuthor id="452" name="徐 正国" initials="徐" lastIdx="1" clrIdx="45"/>
  <p:cmAuthor id="453" name="未知的使用者143" initials="未" lastIdx="1" clrIdx="0"/>
  <p:cmAuthor id="454" name="王薇（政企）" initials="王" lastIdx="1" clrIdx="57"/>
  <p:cmAuthor id="455" name="未知的使用者144" initials="未" lastIdx="1" clrIdx="0"/>
  <p:cmAuthor id="456" name="未知的使用者145" initials="未" lastIdx="1" clrIdx="0"/>
  <p:cmAuthor id="457" name="未知用户165" initials="未" lastIdx="1" clrIdx="0"/>
  <p:cmAuthor id="458" name="未知的使用者147" initials="未" lastIdx="1" clrIdx="0"/>
  <p:cmAuthor id="459" name="未知用户166" initials="未" lastIdx="8" clrIdx="0"/>
  <p:cmAuthor id="460" name="未知的使用者149" initials="未" lastIdx="8" clrIdx="0"/>
  <p:cmAuthor id="461" name="未知用户167" initials="未" lastIdx="1" clrIdx="0"/>
  <p:cmAuthor id="462" name="未知用户168" initials="未" lastIdx="1" clrIdx="0"/>
  <p:cmAuthor id="463" name="未知用户169" initials="未" lastIdx="1" clrIdx="1"/>
  <p:cmAuthor id="464" name="未知用户202" initials="未" lastIdx="8" clrIdx="0"/>
  <p:cmAuthor id="465" name="未知的使用者220" initials="未" lastIdx="7" clrIdx="1"/>
  <p:cmAuthor id="466" name="未知用户134" initials="未" lastIdx="10" clrIdx="0"/>
  <p:cmAuthor id="467" name="未知用户135" initials="未" lastIdx="1" clrIdx="0"/>
  <p:cmAuthor id="468" name="未知用户205" initials="未" lastIdx="1" clrIdx="0"/>
  <p:cmAuthor id="469" name="未知的使用者157" initials="未" lastIdx="1" clrIdx="0"/>
  <p:cmAuthor id="470" name="未知的使用者204" initials="未" lastIdx="1" clrIdx="0"/>
  <p:cmAuthor id="471" name="Yoyo Wu" initials="Y" lastIdx="2" clrIdx="0"/>
  <p:cmAuthor id="472" name="zhangbin" initials="z" lastIdx="6" clrIdx="0"/>
  <p:cmAuthor id="473" name="Arno.Du(杜明星)" initials="A" lastIdx="0" clrIdx="0"/>
  <p:cmAuthor id="498628763" name="莫凡" initials="莫" lastIdx="1" clrIdx="647"/>
  <p:cmAuthor id="474" name="未知用户174" initials="未" lastIdx="1" clrIdx="0"/>
  <p:cmAuthor id="475" name="未知用户175" initials="未" lastIdx="1" clrIdx="1"/>
  <p:cmAuthor id="476" name="Unknown User27" initials="U" lastIdx="1" clrIdx="0"/>
  <p:cmAuthor id="477" name="未知的使用者208" initials="未" lastIdx="1" clrIdx="0"/>
  <p:cmAuthor id="478" name="Unknown User112" initials="U" lastIdx="1" clrIdx="0"/>
  <p:cmAuthor id="479" name="Unknown User59" initials="U" lastIdx="1" clrIdx="0"/>
  <p:cmAuthor id="480" name="未知用户176" initials="未" lastIdx="1" clrIdx="0"/>
  <p:cmAuthor id="481" name="未知的使用者249" initials="未" lastIdx="43" clrIdx="1"/>
  <p:cmAuthor id="482" name="未知的使用者250" initials="未" lastIdx="1" clrIdx="0"/>
  <p:cmAuthor id="483" name="未知的使用者251" initials="未" lastIdx="1" clrIdx="0"/>
  <p:cmAuthor id="484" name="未知的使用者246" initials="未" lastIdx="1" clrIdx="1"/>
  <p:cmAuthor id="485" name="未知的使用者224" initials="未" lastIdx="1" clrIdx="0"/>
  <p:cmAuthor id="486" name="未知的使用者252" initials="未" lastIdx="1" clrIdx="0"/>
  <p:cmAuthor id="487" name="未知的使用者253" initials="未" lastIdx="1" clrIdx="0"/>
  <p:cmAuthor id="488" name="未知的使用者192" initials="未" lastIdx="1" clrIdx="0"/>
  <p:cmAuthor id="489" name="未知的使用者254" initials="未" lastIdx="1" clrIdx="0"/>
  <p:cmAuthor id="490" name="未知的使用者255" initials="未" lastIdx="1" clrIdx="0"/>
  <p:cmAuthor id="491" name="未知的使用者226" initials="未" lastIdx="8" clrIdx="0"/>
  <p:cmAuthor id="492" name="未知用户195" initials="未" lastIdx="1" clrIdx="0"/>
  <p:cmAuthor id="493" name="raymond luan" initials="r" lastIdx="0" clrIdx="0"/>
  <p:cmAuthor id="494" name="未知用户208" initials="未" lastIdx="1" clrIdx="0"/>
  <p:cmAuthor id="495" name="未知用户198" initials="未" lastIdx="1" clrIdx="0"/>
  <p:cmAuthor id="496" name="未知用户209" initials="未" lastIdx="1" clrIdx="0"/>
  <p:cmAuthor id="497" name="未知用户36" initials="未" lastIdx="1" clrIdx="0"/>
  <p:cmAuthor id="498" name="Evonlin" initials="E" lastIdx="2" clrIdx="2"/>
  <p:cmAuthor id="499" name="WANGZF" initials="W" lastIdx="4" clrIdx="2"/>
  <p:cmAuthor id="500" name="未知用户94" initials="未" lastIdx="0" clrIdx="1"/>
  <p:cmAuthor id="501" name="未知的使用者188" initials="未" lastIdx="1" clrIdx="0"/>
  <p:cmAuthor id="502" name="未知用户118" initials="未" lastIdx="1" clrIdx="0"/>
  <p:cmAuthor id="503" name="未知用户119" initials="未" lastIdx="5" clrIdx="1"/>
  <p:cmAuthor id="504" name="未知用户120" initials="未" lastIdx="8" clrIdx="0"/>
  <p:cmAuthor id="505" name="未知用户121" initials="未" lastIdx="1" clrIdx="0"/>
  <p:cmAuthor id="506" name="未知用户122" initials="未" lastIdx="1" clrIdx="0"/>
  <p:cmAuthor id="507" name="梅芬 吳" initials="梅" lastIdx="1" clrIdx="85"/>
  <p:cmAuthor id="508" name="未知的使用者134" initials="未" lastIdx="1" clrIdx="0"/>
  <p:cmAuthor id="509" name="未知的使用者136" initials="未" lastIdx="1" clrIdx="0"/>
  <p:cmAuthor id="510" name="未知的使用者139" initials="未" lastIdx="1" clrIdx="0"/>
  <p:cmAuthor id="511" name="未知的使用者247" initials="未" lastIdx="6" clrIdx="0"/>
  <p:cmAuthor id="1411827" name="黄晓平" initials="黄" lastIdx="0" clrIdx="0"/>
  <p:cmAuthor id="512" name="未知的使用者174" initials="未" lastIdx="1" clrIdx="0"/>
  <p:cmAuthor id="1411828" name="pengfei shen" initials="ps" lastIdx="1" clrIdx="38"/>
  <p:cmAuthor id="381437688" name="谢学斌" initials="谢" lastIdx="0" clrIdx="0"/>
  <p:cmAuthor id="513" name="宁隽" initials="NJ" lastIdx="1" clrIdx="512"/>
  <p:cmAuthor id="1411829" name="Wu, Jing 1. (NSB - CN/Hangzhou)" initials="WJ1(C" lastIdx="2" clrIdx="39"/>
  <p:cmAuthor id="514" name="未知的使用者212" initials="" lastIdx="1" clrIdx="0"/>
  <p:cmAuthor id="1411830" name="唐 赛" initials="唐" lastIdx="1" clrIdx="45"/>
  <p:cmAuthor id="515" name="WKL" initials="W" lastIdx="2" clrIdx="514"/>
  <p:cmAuthor id="516" name="未知的使用者214" initials="" lastIdx="1" clrIdx="1"/>
  <p:cmAuthor id="517" name="alexw" initials="a" lastIdx="1" clrIdx="516"/>
  <p:cmAuthor id="518" name="未知的使用者158" initials="未" lastIdx="1" clrIdx="0"/>
  <p:cmAuthor id="191251535" name="沈霄雷" initials="沈" lastIdx="833089" clrIdx="0"/>
  <p:cmAuthor id="191251536" name="李哲(ZheLi)-顺丰科技" initials="a" lastIdx="1" clrIdx="11"/>
  <p:cmAuthor id="191251537" name="Echo" initials="E" lastIdx="1" clrIdx="191251536"/>
  <p:cmAuthor id="191251538" name="渠沛" initials="渠" lastIdx="1" clrIdx="35"/>
  <p:cmAuthor id="523" name="未知的使用者167" initials="未" lastIdx="0" clrIdx="1"/>
  <p:cmAuthor id="191251539" name="席琛" initials="" lastIdx="0" clrIdx="58"/>
  <p:cmAuthor id="524" name="未知的使用者227" initials="未" lastIdx="2" clrIdx="0"/>
  <p:cmAuthor id="191251540" name="韩剑侠" initials="P" lastIdx="1" clrIdx="41"/>
  <p:cmAuthor id="525" name="未知的使用者270" initials="未" lastIdx="1" clrIdx="0"/>
  <p:cmAuthor id="191251541" name="孙 笑庆" initials="孙" lastIdx="3" clrIdx="16"/>
  <p:cmAuthor id="526" name="未知的使用者228" initials="未" lastIdx="8" clrIdx="0"/>
  <p:cmAuthor id="191251542" name="yang.yuan" initials="y" lastIdx="0" clrIdx="17"/>
  <p:cmAuthor id="527" name="未知的使用者229" initials="未" lastIdx="8" clrIdx="0"/>
  <p:cmAuthor id="191251543" name="王娟" initials="1" lastIdx="1" clrIdx="31"/>
  <p:cmAuthor id="528" name="未知的使用者230" initials="未" lastIdx="1" clrIdx="0"/>
  <p:cmAuthor id="529" name="未知的使用者231" initials="未" lastIdx="1" clrIdx="0"/>
  <p:cmAuthor id="530" name="未知的使用者256" initials="未" lastIdx="1" clrIdx="0"/>
  <p:cmAuthor id="531" name="未知的使用者233" initials="未" lastIdx="1" clrIdx="0"/>
  <p:cmAuthor id="532" name="未知的使用者234" initials="未" lastIdx="10" clrIdx="0"/>
  <p:cmAuthor id="533" name="未知的使用者235" initials="未" lastIdx="1" clrIdx="0"/>
  <p:cmAuthor id="534" name="未知的使用者236" initials="未" lastIdx="1" clrIdx="0"/>
  <p:cmAuthor id="535" name="未知的使用者257" initials="未" lastIdx="1" clrIdx="0"/>
  <p:cmAuthor id="536" name="未知的使用者237" initials="未" lastIdx="1" clrIdx="0"/>
  <p:cmAuthor id="537" name="未知的使用者238" initials="未" lastIdx="2" clrIdx="0"/>
  <p:cmAuthor id="538" name="未知的使用者239" initials="未" lastIdx="1" clrIdx="1"/>
  <p:cmAuthor id="539" name="未知的使用者240" initials="未" lastIdx="1" clrIdx="0"/>
  <p:cmAuthor id="540" name="未知的使用者241" initials="未" lastIdx="1" clrIdx="0"/>
  <p:cmAuthor id="541" name="未知的使用者242" initials="未" lastIdx="2" clrIdx="0"/>
  <p:cmAuthor id="542" name="未知的使用者243" initials="未" lastIdx="1" clrIdx="0"/>
  <p:cmAuthor id="708433798" name="jialuo" initials="j" lastIdx="0" clrIdx="0"/>
  <p:cmAuthor id="543" name="未知的使用者258" initials="未" lastIdx="8" clrIdx="0"/>
  <p:cmAuthor id="708433799" name="蘇建明 fatty_BFjaamIF" initials="authorId_241790624" lastIdx="0" clrIdx="0"/>
  <p:cmAuthor id="544" name="未知的使用者259" initials="未" lastIdx="1" clrIdx="0"/>
  <p:cmAuthor id="708433800" name="徐梦琪|xumengq" initials="徐梦琪" lastIdx="1" clrIdx="708433799"/>
  <p:cmAuthor id="545" name="未知的使用者260" initials="未" lastIdx="1" clrIdx="0"/>
  <p:cmAuthor id="708433801" name="zang" initials="z" lastIdx="1" clrIdx="708433800"/>
  <p:cmAuthor id="546" name="未知的使用者261" initials="未" lastIdx="11" clrIdx="0"/>
  <p:cmAuthor id="708433802" name="王晓锋|wangxiaofeng41" initials="王晓锋" lastIdx="3" clrIdx="708433801"/>
  <p:cmAuthor id="547" name="未知的使用者262" initials="未" lastIdx="7" clrIdx="1"/>
  <p:cmAuthor id="708433803" name="文军 傅" initials="文傅" lastIdx="1" clrIdx="708433802"/>
  <p:cmAuthor id="548" name="未知的使用者263" initials="未" lastIdx="1" clrIdx="2"/>
  <p:cmAuthor id="549" name="未知的使用者264" initials="未" lastIdx="1" clrIdx="0"/>
  <p:cmAuthor id="550" name="未知的使用者265" initials="未" lastIdx="1" clrIdx="0"/>
  <p:cmAuthor id="551" name="未知的使用者266" initials="未" lastIdx="1" clrIdx="1"/>
  <p:cmAuthor id="552" name="未知的使用者267" initials="未" lastIdx="1" clrIdx="0"/>
  <p:cmAuthor id="553" name="未知的使用者268" initials="未" lastIdx="2" clrIdx="0"/>
  <p:cmAuthor id="266010503" name="yan" initials="y" lastIdx="1" clrIdx="310"/>
  <p:cmAuthor id="554" name="未知的使用者269" initials="未" lastIdx="7" clrIdx="1"/>
  <p:cmAuthor id="555" name="lillian" initials="l" lastIdx="1" clrIdx="0"/>
  <p:cmAuthor id="556" name="未知用户197" initials="未" lastIdx="1" clrIdx="0"/>
  <p:cmAuthor id="557" name="未知用户157" initials="未" lastIdx="8" clrIdx="0"/>
  <p:cmAuthor id="256494066" name="远" initials="远" lastIdx="2" clrIdx="641"/>
  <p:cmAuthor id="8535702" name="曾蓓/贝贝" initials="曾" lastIdx="0" clrIdx="0"/>
  <p:cmAuthor id="558" name="未知用户158" initials="未" lastIdx="2" clrIdx="0"/>
  <p:cmAuthor id="559" name="未知用户159" initials="未" lastIdx="1" clrIdx="0"/>
  <p:cmAuthor id="475196944" name="姚琳" initials="姚" lastIdx="1133934" clrIdx="0"/>
  <p:cmAuthor id="560" name="未知用户160" initials="未" lastIdx="2" clrIdx="0"/>
  <p:cmAuthor id="475196945" name="chen" initials="c" lastIdx="1" clrIdx="2"/>
  <p:cmAuthor id="562" name="順天" initials="順" lastIdx="1" clrIdx="0"/>
  <p:cmAuthor id="563" name=" " initials="" lastIdx="6" clrIdx="85"/>
  <p:cmAuthor id="564" name="未知用户319" initials="未" lastIdx="1" clrIdx="0"/>
  <p:cmAuthor id="565" name="未知用户222" initials="未" lastIdx="1" clrIdx="0"/>
  <p:cmAuthor id="566" name="未知用户87" initials="未" lastIdx="1" clrIdx="0"/>
  <p:cmAuthor id="613835976" name="zyy" initials="z" lastIdx="1" clrIdx="592"/>
  <p:cmAuthor id="567" name="未知用户88" initials="未" lastIdx="1" clrIdx="0"/>
  <p:cmAuthor id="568" name="未知用户89" initials="未" lastIdx="1" clrIdx="0"/>
  <p:cmAuthor id="569" name="未知用户211" initials="未" lastIdx="8" clrIdx="0"/>
  <p:cmAuthor id="570" name="未知用户110" initials="未" lastIdx="1" clrIdx="0"/>
  <p:cmAuthor id="571" name="未知用户293" initials="未" lastIdx="1" clrIdx="0"/>
  <p:cmAuthor id="572" name="未知用户234" initials="未" lastIdx="7" clrIdx="1"/>
  <p:cmAuthor id="573" name="未知用户54" initials="未" lastIdx="8" clrIdx="0"/>
  <p:cmAuthor id="574" name="未知用户278" initials="未" lastIdx="1" clrIdx="0"/>
  <p:cmAuthor id="575" name="未知用户279" initials="未" lastIdx="1" clrIdx="0"/>
  <p:cmAuthor id="576" name="未知用户280" initials="未" lastIdx="4" clrIdx="2"/>
  <p:cmAuthor id="577" name="未知用户281" initials="未" lastIdx="1" clrIdx="0"/>
  <p:cmAuthor id="578" name="未知用户282" initials="未" lastIdx="3" clrIdx="1"/>
  <p:cmAuthor id="579" name="未知用户283" initials="未" lastIdx="1" clrIdx="1"/>
  <p:cmAuthor id="580" name="未知用户284" initials="未" lastIdx="1" clrIdx="0"/>
  <p:cmAuthor id="581" name="未知用户285" initials="未" lastIdx="8" clrIdx="0"/>
  <p:cmAuthor id="582" name="未知的使用者205" initials="未" lastIdx="0" clrIdx="1"/>
  <p:cmAuthor id="583" name="78234500@qq.com" initials="7" lastIdx="1" clrIdx="0"/>
  <p:cmAuthor id="585" name="未知用户290" initials="未" lastIdx="2" clrIdx="0"/>
  <p:cmAuthor id="586" name="未知用户291" initials="未" lastIdx="8" clrIdx="0"/>
  <p:cmAuthor id="587" name="未知用户292" initials="未" lastIdx="1" clrIdx="0"/>
  <p:cmAuthor id="589" name="未知用户295" initials="未" lastIdx="1" clrIdx="0"/>
  <p:cmAuthor id="261616612" name="邢开" initials="邢" lastIdx="1" clrIdx="364"/>
  <p:cmAuthor id="590" name="未知用户297" initials="未" lastIdx="1" clrIdx="0"/>
  <p:cmAuthor id="591" name="panjm" initials="p" lastIdx="1" clrIdx="0"/>
  <p:cmAuthor id="592" name="ye gusong" initials="y" lastIdx="1" clrIdx="0"/>
  <p:cmAuthor id="593" name="wei muzi" initials="w" lastIdx="1" clrIdx="4"/>
  <p:cmAuthor id="594" name="孙" initials="孙" lastIdx="1" clrIdx="50"/>
  <p:cmAuthor id="595" name="liuchunhua199110" initials="l" lastIdx="3" clrIdx="3"/>
  <p:cmAuthor id="596" name="Microsoft Office User" initials="M" lastIdx="2" clrIdx="86"/>
  <p:cmAuthor id="597" name="未知用户256" initials="未" lastIdx="1" clrIdx="0"/>
  <p:cmAuthor id="598" name="未知用户257" initials="未" lastIdx="1" clrIdx="0"/>
  <p:cmAuthor id="599" name="未知用户258" initials="未" lastIdx="8" clrIdx="0"/>
  <p:cmAuthor id="600" name="未知用户259" initials="未" lastIdx="1" clrIdx="0"/>
  <p:cmAuthor id="601" name="未知用户260" initials="未" lastIdx="2" clrIdx="0"/>
  <p:cmAuthor id="602" name="未知用户261" initials="未" lastIdx="1" clrIdx="0"/>
  <p:cmAuthor id="603" name="未知用户262" initials="未" lastIdx="1" clrIdx="0"/>
  <p:cmAuthor id="604" name="未知的使用者140" initials="未" lastIdx="1" clrIdx="1"/>
  <p:cmAuthor id="605" name="yudi lin" initials="y" lastIdx="0" clrIdx="0"/>
  <p:cmAuthor id="606" name="未知用户249" initials="未" lastIdx="1" clrIdx="0"/>
  <p:cmAuthor id="607" name="liuzga" initials="l" lastIdx="1" clrIdx="3"/>
  <p:cmAuthor id="608" name="49554261@qq.com" initials="4" lastIdx="2" clrIdx="2"/>
  <p:cmAuthor id="609" name="未知用户230" initials="未" lastIdx="1" clrIdx="0"/>
  <p:cmAuthor id="610" name="未知用户231" initials="未" lastIdx="1" clrIdx="0"/>
  <p:cmAuthor id="611" name="未知用户313" initials="未" lastIdx="2" clrIdx="0"/>
  <p:cmAuthor id="612" name="胡岱雯" initials="胡" lastIdx="1" clrIdx="0"/>
  <p:cmAuthor id="613" name="张 成亚" initials="张" lastIdx="1" clrIdx="52"/>
  <p:cmAuthor id="614" name="未知用户268" initials="未" lastIdx="1" clrIdx="0"/>
  <p:cmAuthor id="615" name="未知用户269" initials="未" lastIdx="2" clrIdx="0"/>
  <p:cmAuthor id="257963522" name="夏泽宇" initials="夏" lastIdx="1" clrIdx="684"/>
  <p:cmAuthor id="616" name="未知用户213" initials="未" lastIdx="1" clrIdx="0"/>
  <p:cmAuthor id="617" name="未知用户218" initials="未" lastIdx="1" clrIdx="0"/>
  <p:cmAuthor id="618" name="未知用户219" initials="未" lastIdx="10" clrIdx="0"/>
  <p:cmAuthor id="619" name="未知用户344" initials="未" lastIdx="1" clrIdx="0"/>
  <p:cmAuthor id="620" name="未知用户345" initials="未" lastIdx="1" clrIdx="0"/>
  <p:cmAuthor id="621" name="未知用户347" initials="未" lastIdx="6" clrIdx="0"/>
  <p:cmAuthor id="622" name="未知用户348" initials="未" lastIdx="10" clrIdx="0"/>
  <p:cmAuthor id="623" name="jian Ray" initials="j" lastIdx="1" clrIdx="50"/>
  <p:cmAuthor id="624" name="未知用户242" initials="未" lastIdx="3" clrIdx="0"/>
  <p:cmAuthor id="625" name="未知用户235" initials="未" lastIdx="1" clrIdx="2"/>
  <p:cmAuthor id="626" name="王丽君" initials="王" lastIdx="4" clrIdx="0"/>
  <p:cmAuthor id="627" name="未知用户237" initials="未" lastIdx="1" clrIdx="0"/>
  <p:cmAuthor id="628" name="�Ÿ�" initials="�" lastIdx="1" clrIdx="0"/>
  <p:cmAuthor id="629" name="未知用户221" initials="未" lastIdx="43" clrIdx="1"/>
  <p:cmAuthor id="630" name="jesschin" initials="j" lastIdx="1" clrIdx="510"/>
  <p:cmAuthor id="631" name="岳晓丽" initials="岳" lastIdx="1" clrIdx="630"/>
  <p:cmAuthor id="632" name="HW" initials="H" lastIdx="2" clrIdx="631"/>
  <p:cmAuthor id="633" name="Carol Kelly" initials="C" lastIdx="1" clrIdx="0"/>
  <p:cmAuthor id="634" name="未知的使用者155" initials="未" lastIdx="1" clrIdx="0"/>
  <p:cmAuthor id="635" name="姚丽娟" initials="姚" lastIdx="2" clrIdx="634"/>
  <p:cmAuthor id="636" name="Unknown User58" initials="U" lastIdx="1" clrIdx="0"/>
  <p:cmAuthor id="637" name="Unknown User55" initials="U" lastIdx="1" clrIdx="1"/>
  <p:cmAuthor id="638" name="未知用户343" initials="未" lastIdx="1" clrIdx="0"/>
  <p:cmAuthor id="639" name="Huipeng Cao" initials="H" lastIdx="1" clrIdx="0"/>
  <p:cmAuthor id="640" name="李 雷雨" initials="李" lastIdx="1" clrIdx="0"/>
  <p:cmAuthor id="641" name="91257" initials="9" lastIdx="0" clrIdx="1"/>
  <p:cmAuthor id="642" name="vicky" initials="v" lastIdx="2" clrIdx="1"/>
  <p:cmAuthor id="643" name="庆芳 许" initials="庆" lastIdx="1" clrIdx="0"/>
  <p:cmAuthor id="644" name="jerrychou" initials="j" lastIdx="1" clrIdx="4"/>
  <p:cmAuthor id="645" name="不明使用者12" initials="不" lastIdx="3" clrIdx="1"/>
  <p:cmAuthor id="646" name="不明使用者1" initials="不" lastIdx="0" clrIdx="0"/>
  <p:cmAuthor id="647" name="不明使用者2" initials="不" lastIdx="2" clrIdx="0"/>
  <p:cmAuthor id="648" name="yelinfei@zj.cmcc" initials="yelinfei@zj.cmcc" lastIdx="1" clrIdx="647"/>
  <p:cmAuthor id="649" name="不明使用者4" initials="不" lastIdx="1" clrIdx="0"/>
  <p:cmAuthor id="650" name="不明使用者6" initials="不" lastIdx="1" clrIdx="0"/>
  <p:cmAuthor id="651" name="不明使用者5" initials="不" lastIdx="11" clrIdx="0"/>
  <p:cmAuthor id="652" name="未知用户296" initials="未" lastIdx="1" clrIdx="0"/>
  <p:cmAuthor id="653" name="不明使用者8" initials="不" lastIdx="43" clrIdx="1"/>
  <p:cmAuthor id="654" name="不明使用者9" initials="不" lastIdx="1" clrIdx="0"/>
  <p:cmAuthor id="655" name="不明使用者10" initials="不" lastIdx="0" clrIdx="0"/>
  <p:cmAuthor id="656" name="不明使用者11" initials="不" lastIdx="1" clrIdx="0"/>
  <p:cmAuthor id="657" name="Carol Wu" initials="C" lastIdx="1" clrIdx="0"/>
  <p:cmAuthor id="659" name="张翼飞" initials="zhangyifei@ha.cmcc" lastIdx="1" clrIdx="658"/>
  <p:cmAuthor id="660" name="未知用户304" initials="未" lastIdx="1" clrIdx="0"/>
  <p:cmAuthor id="661" name="未知用户305" initials="未" lastIdx="1" clrIdx="0"/>
  <p:cmAuthor id="662" name="敢 王" initials="敢" lastIdx="1" clrIdx="0"/>
  <p:cmAuthor id="663" name="邓 勇" initials="邓" lastIdx="1" clrIdx="0"/>
  <p:cmAuthor id="664" name="陈城" initials="陈" lastIdx="0" clrIdx="2"/>
  <p:cmAuthor id="665" name="未知用户309" initials="未" lastIdx="8" clrIdx="0"/>
  <p:cmAuthor id="666" name="yangxy" initials="y" lastIdx="1" clrIdx="88"/>
  <p:cmAuthor id="667" name="未知用户311" initials="未" lastIdx="2" clrIdx="0"/>
  <p:cmAuthor id="668" name="未知用户312" initials="未" lastIdx="1" clrIdx="0"/>
  <p:cmAuthor id="669" name="shenbina" initials="s" lastIdx="1" clrIdx="0"/>
  <p:cmAuthor id="670" name="未知用户314" initials="未" lastIdx="1" clrIdx="1"/>
  <p:cmAuthor id="671" name="晓  曲" initials="晓" lastIdx="1" clrIdx="0"/>
  <p:cmAuthor id="672" name="未知用户245" initials="未" lastIdx="10" clrIdx="0"/>
  <p:cmAuthor id="673" name="未知用户216" initials="未" lastIdx="1" clrIdx="0"/>
  <p:cmAuthor id="604287035" name="袁昭成" initials="袁" lastIdx="2" clrIdx="710"/>
  <p:cmAuthor id="674" name="孟连磊" initials="孟" lastIdx="1" clrIdx="0"/>
  <p:cmAuthor id="675" name="未知用户387" initials="未" lastIdx="1" clrIdx="0"/>
  <p:cmAuthor id="676" name="未知的使用者177" initials="未" lastIdx="8" clrIdx="0"/>
  <p:cmAuthor id="677" name="yushuping" initials="y" lastIdx="1" clrIdx="676"/>
  <p:cmAuthor id="678" name="未知的使用者221" initials="未" lastIdx="1" clrIdx="0"/>
  <p:cmAuthor id="681" name="winner1 chan" initials="wc" lastIdx="1" clrIdx="334"/>
  <p:cmAuthor id="682" name="未知用户332" initials="未" lastIdx="1" clrIdx="0"/>
  <p:cmAuthor id="683" name="未知用户217" initials="未" lastIdx="1" clrIdx="0"/>
  <p:cmAuthor id="684" name="cai yan" initials="cy" lastIdx="1" clrIdx="511"/>
  <p:cmAuthor id="685" name="俊晔 邱" initials="俊" lastIdx="1" clrIdx="87"/>
  <p:cmAuthor id="686" name="annie.gts@outlook.com" initials="a" lastIdx="2" clrIdx="0"/>
  <p:cmAuthor id="687" name="杨 升格" initials="杨" lastIdx="2" clrIdx="0"/>
  <p:cmAuthor id="688" name="Unknown User80" initials="U" lastIdx="1" clrIdx="0"/>
  <p:cmAuthor id="689" name="cy" initials="c" lastIdx="1" clrIdx="76"/>
  <p:cmAuthor id="691" name="未知用户407" initials="未" lastIdx="1" clrIdx="0"/>
  <p:cmAuthor id="692" name="未知用户398" initials="未" lastIdx="1" clrIdx="0"/>
  <p:cmAuthor id="693" name="lxm" initials="l" lastIdx="1" clrIdx="413"/>
  <p:cmAuthor id="694" name="未知用户400" initials="未" lastIdx="2" clrIdx="0"/>
  <p:cmAuthor id="696" name="yesg" initials="y" lastIdx="1" clrIdx="0"/>
  <p:cmAuthor id="697" name="未知用户421" initials="未" lastIdx="1" clrIdx="0"/>
  <p:cmAuthor id="698" name="陳珮琪" initials="陳珮琪" lastIdx="1" clrIdx="188"/>
  <p:cmAuthor id="699" name="未知用户277" initials="未" lastIdx="1" clrIdx="1"/>
  <p:cmAuthor id="700" name="soling" initials="s" lastIdx="1" clrIdx="2"/>
  <p:cmAuthor id="701" name="李 骁" initials="李" lastIdx="1" clrIdx="0"/>
  <p:cmAuthor id="702" name="Tome" initials="T" lastIdx="1" clrIdx="85"/>
  <p:cmAuthor id="703" name="未知的使用者96" initials="未" lastIdx="2" clrIdx="0"/>
  <p:cmAuthor id="704" name="未知的使用者97" initials="未" lastIdx="8" clrIdx="0"/>
  <p:cmAuthor id="705" name="未知用户301" initials="未" lastIdx="1" clrIdx="0"/>
  <p:cmAuthor id="706" name="未知用户306" initials="未" lastIdx="8" clrIdx="0"/>
  <p:cmAuthor id="707" name="未知用户308" initials="未" lastIdx="1" clrIdx="0"/>
  <p:cmAuthor id="710" name="Stacy Chiang" initials="S" lastIdx="2" clrIdx="0"/>
  <p:cmAuthor id="711" name="未知用户315" initials="未" lastIdx="0" clrIdx="0"/>
  <p:cmAuthor id="712" name="未知用户316" initials="未" lastIdx="1" clrIdx="0"/>
  <p:cmAuthor id="713" name="未知用户317" initials="未" lastIdx="10" clrIdx="0"/>
  <p:cmAuthor id="714" name="未知用户318" initials="未" lastIdx="0" clrIdx="1"/>
  <p:cmAuthor id="716" name="chen hui" initials="c" lastIdx="1" clrIdx="87"/>
  <p:cmAuthor id="717" name="未知用户244" initials="未" lastIdx="1" clrIdx="0"/>
  <p:cmAuthor id="718" name="未知用户322" initials="未" lastIdx="10" clrIdx="0"/>
  <p:cmAuthor id="719" name="未知用户323" initials="未" lastIdx="1" clrIdx="0"/>
  <p:cmAuthor id="720" name="未知用户324" initials="未" lastIdx="3" clrIdx="1"/>
  <p:cmAuthor id="721" name="wangxinhui" initials="w" lastIdx="1" clrIdx="0"/>
  <p:cmAuthor id="722" name="未知用户276" initials="未" lastIdx="8" clrIdx="0"/>
  <p:cmAuthor id="723" name="未知用户363" initials="未" lastIdx="6" clrIdx="0"/>
  <p:cmAuthor id="724" name="未知用户459" initials="未" lastIdx="1" clrIdx="84"/>
  <p:cmAuthor id="725" name="未知用户470" initials="未" lastIdx="1" clrIdx="0"/>
  <p:cmAuthor id="726" name="未知用户325" initials="未" lastIdx="1" clrIdx="1"/>
  <p:cmAuthor id="727" name="未知用户326" initials="未" lastIdx="1" clrIdx="0"/>
  <p:cmAuthor id="728" name="未知用户365" initials="未" lastIdx="1" clrIdx="0"/>
  <p:cmAuthor id="729" name="未知用户460" initials="未" lastIdx="1" clrIdx="0"/>
  <p:cmAuthor id="730" name="未知用户366" initials="未" lastIdx="3" clrIdx="1"/>
  <p:cmAuthor id="731" name="未知用户461" initials="未" lastIdx="10" clrIdx="0"/>
  <p:cmAuthor id="732" name="未知用户367" initials="未" lastIdx="10" clrIdx="0"/>
  <p:cmAuthor id="733" name="未知用户462" initials="未" lastIdx="1" clrIdx="1"/>
  <p:cmAuthor id="734" name="未知用户463" initials="未" lastIdx="1" clrIdx="0"/>
  <p:cmAuthor id="735" name="未知用户368" initials="未" lastIdx="1" clrIdx="0"/>
  <p:cmAuthor id="736" name="未知用户464" initials="未" lastIdx="1" clrIdx="0"/>
  <p:cmAuthor id="737" name="未知用户369" initials="未" lastIdx="1" clrIdx="0"/>
  <p:cmAuthor id="738" name="未知用户465" initials="未" lastIdx="1" clrIdx="78"/>
  <p:cmAuthor id="739" name="未知用户466" initials="未" lastIdx="1" clrIdx="0"/>
  <p:cmAuthor id="740" name="未知用户467" initials="未" lastIdx="3" clrIdx="1"/>
  <p:cmAuthor id="741" name="未知用户468" initials="未" lastIdx="1" clrIdx="0"/>
  <p:cmAuthor id="742" name="未知用户426" initials="未" lastIdx="1" clrIdx="0"/>
  <p:cmAuthor id="743" name="未知用户371" initials="未" lastIdx="1" clrIdx="1"/>
  <p:cmAuthor id="744" name="未知用户372" initials="未" lastIdx="1" clrIdx="0"/>
  <p:cmAuthor id="29922660" name="杨强" initials="杨" lastIdx="0" clrIdx="0"/>
  <p:cmAuthor id="745" name="未知用户373" initials="未" lastIdx="8" clrIdx="0"/>
  <p:cmAuthor id="29922661" name="檀晟 陈" initials="檀晟" lastIdx="1" clrIdx="10"/>
  <p:cmAuthor id="746" name="未知用户374" initials="未" lastIdx="2" clrIdx="0"/>
  <p:cmAuthor id="747" name="未知用户469" initials="未" lastIdx="1" clrIdx="0"/>
  <p:cmAuthor id="748" name="未知用户427" initials="未" lastIdx="8" clrIdx="0"/>
  <p:cmAuthor id="749" name="未知用户375" initials="未" lastIdx="8" clrIdx="0"/>
  <p:cmAuthor id="750" name="未知用户376" initials="未" lastIdx="1" clrIdx="0"/>
  <p:cmAuthor id="751" name="未知用户377" initials="未" lastIdx="1" clrIdx="0"/>
  <p:cmAuthor id="752" name="未知用户428" initials="未" lastIdx="8" clrIdx="0"/>
  <p:cmAuthor id="753" name="未知用户378" initials="未" lastIdx="1" clrIdx="0"/>
  <p:cmAuthor id="754" name="未知用户379" initials="未" lastIdx="1" clrIdx="0"/>
  <p:cmAuthor id="755" name="未知用户339" initials="未" lastIdx="1" clrIdx="0"/>
  <p:cmAuthor id="756" name="未知用户380" initials="未" lastIdx="10" clrIdx="0"/>
  <p:cmAuthor id="757" name="未知用户381" initials="未" lastIdx="1" clrIdx="0"/>
  <p:cmAuthor id="758" name="未知用户382" initials="未" lastIdx="1" clrIdx="0"/>
  <p:cmAuthor id="759" name="未知用户383" initials="未" lastIdx="1" clrIdx="0"/>
  <p:cmAuthor id="760" name="未知用户384" initials="未" lastIdx="1" clrIdx="0"/>
  <p:cmAuthor id="761" name="未知用户294" initials="未" lastIdx="8" clrIdx="0"/>
  <p:cmAuthor id="762" name="未知用户385" initials="未" lastIdx="2" clrIdx="0"/>
  <p:cmAuthor id="763" name="未知用户386" initials="未" lastIdx="1" clrIdx="1"/>
  <p:cmAuthor id="764" name="未知用户429" initials="未" lastIdx="1" clrIdx="0"/>
  <p:cmAuthor id="766" name="未知用户430" initials="未" lastIdx="2" clrIdx="0"/>
  <p:cmAuthor id="767" name="未知用户389" initials="未" lastIdx="1" clrIdx="0"/>
  <p:cmAuthor id="768" name="未知用户350" initials="未" lastIdx="1" clrIdx="0"/>
  <p:cmAuthor id="769" name="未知用户431" initials="未" lastIdx="1" clrIdx="0"/>
  <p:cmAuthor id="770" name="未知用户351" initials="未" lastIdx="8" clrIdx="0"/>
  <p:cmAuthor id="771" name="未知用户432" initials="未" lastIdx="1" clrIdx="0"/>
  <p:cmAuthor id="772" name="未知用户392" initials="未" lastIdx="1" clrIdx="0"/>
  <p:cmAuthor id="773" name="未知用户433" initials="未" lastIdx="1" clrIdx="0"/>
  <p:cmAuthor id="774" name="未知用户434" initials="未" lastIdx="1" clrIdx="0"/>
  <p:cmAuthor id="775" name="未知用户393" initials="未" lastIdx="11" clrIdx="0"/>
  <p:cmAuthor id="776" name="未知用户435" initials="未" lastIdx="7" clrIdx="1"/>
  <p:cmAuthor id="441412215" name="tonghailan" initials="t" lastIdx="1126972" clrIdx="1"/>
  <p:cmAuthor id="777" name="未知用户356" initials="未" lastIdx="1" clrIdx="2"/>
  <p:cmAuthor id="778" name="未知用户436" initials="未" lastIdx="1" clrIdx="0"/>
  <p:cmAuthor id="779" name="未知用户396" initials="未" lastIdx="1" clrIdx="0"/>
  <p:cmAuthor id="780" name="未知用户437" initials="未" lastIdx="1" clrIdx="1"/>
  <p:cmAuthor id="781" name="未知用户397" initials="未" lastIdx="1" clrIdx="0"/>
  <p:cmAuthor id="782" name="未知用户419" initials="未" lastIdx="1" clrIdx="0"/>
  <p:cmAuthor id="783" name="未知用户399" initials="未" lastIdx="2" clrIdx="0"/>
  <p:cmAuthor id="784" name="未知用户438" initials="未" lastIdx="7" clrIdx="1"/>
  <p:cmAuthor id="785" name="未知用户401" initials="未" lastIdx="43" clrIdx="1"/>
  <p:cmAuthor id="786" name="未知用户402" initials="未" lastIdx="1" clrIdx="0"/>
  <p:cmAuthor id="787" name="未知用户403" initials="未" lastIdx="1" clrIdx="0"/>
  <p:cmAuthor id="788" name="未知用户327" initials="未" lastIdx="1" clrIdx="0"/>
  <p:cmAuthor id="789" name="未知用户404" initials="未" lastIdx="1" clrIdx="0"/>
  <p:cmAuthor id="790" name="未知用户405" initials="未" lastIdx="1" clrIdx="0"/>
  <p:cmAuthor id="791" name="未知用户439" initials="未" lastIdx="2" clrIdx="0"/>
  <p:cmAuthor id="792" name="未知用户406" initials="未" lastIdx="0" clrIdx="0"/>
  <p:cmAuthor id="793" name="未知用户440" initials="未" lastIdx="1" clrIdx="0"/>
  <p:cmAuthor id="794" name="未知用户441" initials="未" lastIdx="1" clrIdx="0"/>
  <p:cmAuthor id="795" name="未知用户442" initials="未" lastIdx="1" clrIdx="0"/>
  <p:cmAuthor id="796" name="未知用户409" initials="未" lastIdx="2" clrIdx="2"/>
  <p:cmAuthor id="797" name="未知用户443" initials="未" lastIdx="1" clrIdx="0"/>
  <p:cmAuthor id="798" name="未知用户411" initials="未" lastIdx="3" clrIdx="1"/>
  <p:cmAuthor id="799" name="未知用户444" initials="未" lastIdx="6" clrIdx="0"/>
  <p:cmAuthor id="800" name="未知用户413" initials="未" lastIdx="1" clrIdx="1"/>
  <p:cmAuthor id="801" name="未知用户445" initials="未" lastIdx="1" clrIdx="0"/>
  <p:cmAuthor id="802" name="未知用户446" initials="未" lastIdx="1" clrIdx="0"/>
  <p:cmAuthor id="803" name="未知用户447" initials="未" lastIdx="1" clrIdx="0"/>
  <p:cmAuthor id="804" name="未知用户448" initials="未" lastIdx="1" clrIdx="0"/>
  <p:cmAuthor id="805" name="未知用户333" initials="未" lastIdx="1" clrIdx="0"/>
  <p:cmAuthor id="806" name="未知用户417" initials="未" lastIdx="1" clrIdx="0"/>
  <p:cmAuthor id="807" name="未知用户449" initials="未" lastIdx="1" clrIdx="0"/>
  <p:cmAuthor id="808" name="未知用户418" initials="未" lastIdx="1" clrIdx="0"/>
  <p:cmAuthor id="809" name="未知用户450" initials="未" lastIdx="6" clrIdx="0"/>
  <p:cmAuthor id="810" name="未知用户423" initials="未" lastIdx="0" clrIdx="0"/>
  <p:cmAuthor id="811" name="未知用户424" initials="未" lastIdx="5" clrIdx="0"/>
  <p:cmAuthor id="812" name="未知用户425" initials="未" lastIdx="3" clrIdx="1"/>
  <p:cmAuthor id="813" name="未知用户451" initials="未" lastIdx="1" clrIdx="0"/>
  <p:cmAuthor id="814" name="未知用户452" initials="未" lastIdx="1" clrIdx="0"/>
  <p:cmAuthor id="815" name="未知用户453" initials="未" lastIdx="1" clrIdx="0"/>
  <p:cmAuthor id="816" name="未知用户454" initials="未" lastIdx="1" clrIdx="2"/>
  <p:cmAuthor id="817" name="未知用户455" initials="未" lastIdx="1" clrIdx="0"/>
  <p:cmAuthor id="818" name="未知用户456" initials="未" lastIdx="1" clrIdx="0"/>
  <p:cmAuthor id="819" name="未知用户457" initials="未" lastIdx="10" clrIdx="0"/>
  <p:cmAuthor id="820" name="未知用户458" initials="未" lastIdx="1" clrIdx="0"/>
  <p:cmAuthor id="821" name="風輕 雲淡" initials="風輕" lastIdx="1" clrIdx="511"/>
  <p:cmAuthor id="822" name="张 青山" initials="张" lastIdx="6" clrIdx="545"/>
  <p:cmAuthor id="691587970" name="小延魔法师" initials="小" lastIdx="1126286" clrIdx="0"/>
  <p:cmAuthor id="823" name="张青山" initials="张青山" lastIdx="1" clrIdx="546"/>
  <p:cmAuthor id="691587971" name="陈 湘云" initials="陈" lastIdx="1" clrIdx="50"/>
  <p:cmAuthor id="691587972" name="chenglong ren" initials="cr" lastIdx="1" clrIdx="191251537"/>
  <p:cmAuthor id="691587973" name="黄昊_BfmimI77" initials="authorId_542187450" lastIdx="0" clrIdx="0"/>
  <p:cmAuthor id="691587974" name="十口亭_VZZjMJvM" initials="authorId_482745140" lastIdx="0" clrIdx="0"/>
  <p:cmAuthor id="691587975" name="gaoyang zhan" initials="gz" lastIdx="1" clrIdx="191251537"/>
  <p:cmAuthor id="691587976" name="周豪特_N7nyVj2I" initials="authorId_419394838" lastIdx="0" clrIdx="0"/>
  <p:cmAuthor id="829" name="未知用户471" initials="未" lastIdx="1" clrIdx="0"/>
  <p:cmAuthor id="691587977" name="丁华乐_qaMraEby" initials="authorId_616659736" lastIdx="0" clrIdx="0"/>
  <p:cmAuthor id="830" name="未知用户472" initials="未" lastIdx="1" clrIdx="0"/>
  <p:cmAuthor id="691587978" name="罗平_QfY3MnyU" initials="authorId_1512265542" lastIdx="0" clrIdx="0"/>
  <p:cmAuthor id="831" name="未知用户473" initials="未" lastIdx="4" clrIdx="0"/>
  <p:cmAuthor id="691587979" name="刚刚好_RBZbyEj2" initials="authorId_256324335" lastIdx="0" clrIdx="0"/>
  <p:cmAuthor id="691587980" name="鲁琪_ayIzYrYZ" initials="authorId_602698507" lastIdx="0" clrIdx="0"/>
  <p:cmAuthor id="691587981" name="黄百成_m6Jjq6bQ" initials="authorId_901868002" lastIdx="0" clrIdx="0"/>
  <p:cmAuthor id="834" name="进 揭" initials="进" lastIdx="1" clrIdx="87"/>
  <p:cmAuthor id="49837067" name="刘浩" initials="刘" lastIdx="180431" clrIdx="0"/>
  <p:cmAuthor id="835" name="未知用户475" initials="未" lastIdx="0" clrIdx="0"/>
  <p:cmAuthor id="49837068" name="Vivian Liu" initials="VL" lastIdx="1" clrIdx="1"/>
  <p:cmAuthor id="836" name="未知用户476" initials="未" lastIdx="1" clrIdx="0"/>
  <p:cmAuthor id="49837069" name="Linjing" initials="L" lastIdx="2" clrIdx="95"/>
  <p:cmAuthor id="49837070" name="樊 现静" initials="樊" lastIdx="1" clrIdx="144"/>
  <p:cmAuthor id="838" name="未知用户489" initials="未" lastIdx="1" clrIdx="0"/>
  <p:cmAuthor id="49837071" name="孙 澍" initials="孙" lastIdx="1" clrIdx="207"/>
  <p:cmAuthor id="839" name="未知用户488" initials="未" lastIdx="10" clrIdx="0"/>
  <p:cmAuthor id="840" name="未知用户490" initials="未" lastIdx="1" clrIdx="0"/>
  <p:cmAuthor id="841" name="未知用户477" initials="未" lastIdx="2" clrIdx="0"/>
  <p:cmAuthor id="842" name="未知用户478" initials="未" lastIdx="1" clrIdx="0"/>
  <p:cmAuthor id="843" name="10015046" initials="1" lastIdx="1" clrIdx="842"/>
  <p:cmAuthor id="844" name="未知用户480" initials="未" lastIdx="1" clrIdx="0"/>
  <p:cmAuthor id="845" name="未知用户481" initials="未" lastIdx="10" clrIdx="0"/>
  <p:cmAuthor id="846" name="未知用户271" initials="未" lastIdx="1" clrIdx="0"/>
  <p:cmAuthor id="847" name="未知用户388" initials="未" lastIdx="1" clrIdx="0"/>
  <p:cmAuthor id="848" name="未知用户484" initials="未" lastIdx="1" clrIdx="0"/>
  <p:cmAuthor id="849" name="未知用户224" initials="未" lastIdx="5" clrIdx="0"/>
  <p:cmAuthor id="854" name="未知用户487" initials="未" lastIdx="0" clrIdx="0"/>
  <p:cmAuthor id="861" name="seki" initials="s" lastIdx="1" clrIdx="0"/>
  <p:cmAuthor id="864" name="未知用户270" initials="未" lastIdx="1" clrIdx="0"/>
  <p:cmAuthor id="866" name="USER631805" initials="U" lastIdx="1" clrIdx="865"/>
  <p:cmAuthor id="479997760" name="Daigy" initials="D" lastIdx="1" clrIdx="622"/>
  <p:cmAuthor id="867" name="zhangbai" initials="z" lastIdx="1" clrIdx="866"/>
  <p:cmAuthor id="868" name="俊呈 賴" initials="俊" lastIdx="1" clrIdx="87"/>
  <p:cmAuthor id="871" name="Nero" initials="N" lastIdx="2" clrIdx="0"/>
  <p:cmAuthor id="872" name="yifan song" initials="y" lastIdx="1" clrIdx="85"/>
  <p:cmAuthor id="876" name="莊安君" initials="莊" lastIdx="1" clrIdx="65"/>
  <p:cmAuthor id="879" name="陳建璋" initials="陳" lastIdx="2" clrIdx="85"/>
  <p:cmAuthor id="880" name="建璋" initials="建" lastIdx="1" clrIdx="86"/>
  <p:cmAuthor id="882" name="77482" initials="7" lastIdx="2" clrIdx="548"/>
  <p:cmAuthor id="883" name="未知用户265" initials="未" lastIdx="2" clrIdx="0"/>
  <p:cmAuthor id="884" name="未知用户267" initials="未" lastIdx="1" clrIdx="0"/>
  <p:cmAuthor id="885" name="liuxie" initials="l" lastIdx="1" clrIdx="588"/>
  <p:cmAuthor id="886" name="张因然10112423" initials="1" lastIdx="1" clrIdx="885"/>
  <p:cmAuthor id="887" name="未知用户241" initials="未" lastIdx="0" clrIdx="1"/>
  <p:cmAuthor id="890" name="未知用户227" initials="未" lastIdx="1" clrIdx="0"/>
  <p:cmAuthor id="891" name="未知用户298" initials="未" lastIdx="1" clrIdx="0"/>
  <p:cmAuthor id="892" name="未知用户299" initials="未" lastIdx="1" clrIdx="0"/>
  <p:cmAuthor id="894" name="未知用户302" initials="未" lastIdx="1" clrIdx="0"/>
  <p:cmAuthor id="898" name="許詩婕" initials="許" lastIdx="1" clrIdx="1"/>
  <p:cmAuthor id="146566726" name="高飞" initials="高" lastIdx="0" clrIdx="0"/>
  <p:cmAuthor id="900" name="minil" initials="m" lastIdx="4" clrIdx="589"/>
  <p:cmAuthor id="146566727" name="xzb1" initials="x" lastIdx="1" clrIdx="1"/>
  <p:cmAuthor id="901" name="15106" initials="1" lastIdx="4" clrIdx="0"/>
  <p:cmAuthor id="903" name="赵 璐" initials="赵" lastIdx="4" clrIdx="0"/>
  <p:cmAuthor id="47245819" name="群智集" initials="群" lastIdx="0" clrIdx="0"/>
  <p:cmAuthor id="904" name="Zhu, Hawk" initials="Z" lastIdx="1" clrIdx="0"/>
  <p:cmAuthor id="47245820" name="郏 鹏" initials="郏" lastIdx="1" clrIdx="16"/>
  <p:cmAuthor id="905" name="tanjp" initials="t" lastIdx="0" clrIdx="491"/>
  <p:cmAuthor id="47245821" name="郏鹏" initials="M" lastIdx="1" clrIdx="17"/>
  <p:cmAuthor id="906" name="YS" initials="Y" lastIdx="1" clrIdx="86"/>
  <p:cmAuthor id="47245822" name="晓琳 李" initials="晓琳" lastIdx="1" clrIdx="40"/>
  <p:cmAuthor id="47245823" name="刘海娜|liuhaina" initials="W用" lastIdx="1" clrIdx="36"/>
  <p:cmAuthor id="47245824" name="goforever814" initials="g" lastIdx="1" clrIdx="34"/>
  <p:cmAuthor id="908" name="10285279" initials="1" lastIdx="1" clrIdx="907"/>
  <p:cmAuthor id="910" name="Jdi" initials="J" lastIdx="0" clrIdx="0"/>
  <p:cmAuthor id="911" name="未知用户337" initials="未" lastIdx="1" clrIdx="0"/>
  <p:cmAuthor id="912" name="未知用户239" initials="未" lastIdx="3" clrIdx="0"/>
  <p:cmAuthor id="913" name="chenmh" initials="c" lastIdx="1" clrIdx="85"/>
  <p:cmAuthor id="914" name="CVTEr" initials="C" lastIdx="1" clrIdx="0"/>
  <p:cmAuthor id="915" name="June C" initials="J" lastIdx="1" clrIdx="4"/>
  <p:cmAuthor id="916" name="00270" initials="0" lastIdx="1" clrIdx="0"/>
  <p:cmAuthor id="917" name="IBM_USER" initials="I" lastIdx="4" clrIdx="1"/>
  <p:cmAuthor id="918" name="aa" initials="a" lastIdx="10" clrIdx="9"/>
  <p:cmAuthor id="919" name="shinevin liu" initials="s" lastIdx="1" clrIdx="3"/>
  <p:cmAuthor id="920" name="Davidpeng" initials="D" lastIdx="1" clrIdx="10"/>
  <p:cmAuthor id="921" name="dbc" initials="d" lastIdx="2" clrIdx="0"/>
  <p:cmAuthor id="922" name="吴军影" initials="吴" lastIdx="10" clrIdx="0"/>
  <p:cmAuthor id="923" name="冯学沛" initials="冯" lastIdx="1" clrIdx="1"/>
  <p:cmAuthor id="924" name="杨 超" initials="杨" lastIdx="1" clrIdx="3"/>
  <p:cmAuthor id="925" name="董艺萱00344473" initials="董艺萱003444" lastIdx="11" clrIdx="924"/>
  <p:cmAuthor id="926" name="Rex" initials="R" lastIdx="0" clrIdx="0"/>
  <p:cmAuthor id="942" name="未知用户107" initials="" lastIdx="0" clrIdx="941"/>
  <p:cmAuthor id="943" name="未知的使用者83" initials="" lastIdx="0" clrIdx="942"/>
  <p:cmAuthor id="944" name="未知的使用者84" initials="" lastIdx="0" clrIdx="943"/>
  <p:cmAuthor id="945" name="未知的使用者70" initials="" lastIdx="0" clrIdx="944"/>
  <p:cmAuthor id="946" name="未知的使用者85" initials="" lastIdx="0" clrIdx="945"/>
  <p:cmAuthor id="947" name="未知的使用者87" initials="" lastIdx="0" clrIdx="946"/>
  <p:cmAuthor id="948" name="曾红" initials="" lastIdx="0" clrIdx="947"/>
  <p:cmAuthor id="949" name="未知的使用者29" initials="" lastIdx="0" clrIdx="948"/>
  <p:cmAuthor id="950" name="未知的使用者98" initials="" lastIdx="0" clrIdx="949"/>
  <p:cmAuthor id="951" name="Unknown User48" initials="" lastIdx="0" clrIdx="950"/>
  <p:cmAuthor id="952" name="Sky123.Org" initials="" lastIdx="0" clrIdx="951"/>
  <p:cmAuthor id="953" name="沙俊杰00140688" initials="沙俊杰00140688" lastIdx="0" clrIdx="952"/>
  <p:cmAuthor id="976" name="10255708" initials="1" lastIdx="0" clrIdx="975"/>
  <p:cmAuthor id="2000" name="黄通东_MbQvnUvu" initials="authorId_424725045" lastIdx="2492549" clrIdx="0"/>
  <p:cmAuthor id="2001" name="方楠 许" initials="方楠" lastIdx="1" clrIdx="5"/>
  <p:cmAuthor id="2002" name="金宇峰_BfyebuM3" initials="authorId_1008746-10054633" lastIdx="0" clrIdx="0"/>
  <p:cmAuthor id="2003" name="梁鹏" initials="u" lastIdx="1" clrIdx="35"/>
  <p:cmAuthor id="2004" name="范 斌" initials="范" lastIdx="1" clrIdx="36"/>
  <p:cmAuthor id="2005" name="毕邺" initials="党委办公室" lastIdx="2" clrIdx="37"/>
  <p:cmAuthor id="2006" name="jiaru tiger" initials="jt" lastIdx="2" clrIdx="38"/>
  <p:cmAuthor id="988" name="张家慧" initials="张" lastIdx="0" clrIdx="987"/>
  <p:cmAuthor id="210492765" name="施普希（菜菜）" initials="施" lastIdx="0" clrIdx="0"/>
  <p:cmAuthor id="210492766" name="yu 1" initials="y1" lastIdx="1" clrIdx="19"/>
  <p:cmAuthor id="210492767" name="李 嘉" initials="李" lastIdx="1" clrIdx="26"/>
  <p:cmAuthor id="210492768" name="汪 丹丹" initials="汪" lastIdx="1" clrIdx="52"/>
  <p:cmAuthor id="999" name="MA YOU" initials="M" lastIdx="0" clrIdx="998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AECBDE"/>
    <a:srgbClr val="1184CF"/>
    <a:srgbClr val="8DC222"/>
    <a:srgbClr val="69BBF3"/>
    <a:srgbClr val="0A4974"/>
    <a:srgbClr val="CFE6A4"/>
    <a:srgbClr val="2494CF"/>
    <a:srgbClr val="0B8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396" y="48"/>
      </p:cViewPr>
      <p:guideLst>
        <p:guide orient="horz" pos="1610"/>
        <p:guide pos="28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5G专网收入（万元）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杭州</c:v>
                </c:pt>
                <c:pt idx="1">
                  <c:v>宁波</c:v>
                </c:pt>
                <c:pt idx="2">
                  <c:v>温州</c:v>
                </c:pt>
                <c:pt idx="3">
                  <c:v>台州</c:v>
                </c:pt>
                <c:pt idx="4">
                  <c:v>金华</c:v>
                </c:pt>
                <c:pt idx="5">
                  <c:v>绍兴</c:v>
                </c:pt>
                <c:pt idx="6">
                  <c:v>嘉兴</c:v>
                </c:pt>
                <c:pt idx="7">
                  <c:v>湖州</c:v>
                </c:pt>
                <c:pt idx="8">
                  <c:v>衢州</c:v>
                </c:pt>
                <c:pt idx="9">
                  <c:v>丽水</c:v>
                </c:pt>
                <c:pt idx="10">
                  <c:v>舟山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15092</c:v>
                </c:pt>
                <c:pt idx="1">
                  <c:v>12704</c:v>
                </c:pt>
                <c:pt idx="2">
                  <c:v>12816</c:v>
                </c:pt>
                <c:pt idx="3">
                  <c:v>7040</c:v>
                </c:pt>
                <c:pt idx="4">
                  <c:v>8956</c:v>
                </c:pt>
                <c:pt idx="5">
                  <c:v>6739</c:v>
                </c:pt>
                <c:pt idx="6">
                  <c:v>7227</c:v>
                </c:pt>
                <c:pt idx="7">
                  <c:v>5364</c:v>
                </c:pt>
                <c:pt idx="8">
                  <c:v>3003</c:v>
                </c:pt>
                <c:pt idx="9">
                  <c:v>2685</c:v>
                </c:pt>
                <c:pt idx="10">
                  <c:v>1731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4A-4495-BF1A-5EB6C4D8412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100"/>
        <c:axId val="194125824"/>
        <c:axId val="194127360"/>
      </c:barChart>
      <c:lineChart>
        <c:grouping val="standard"/>
        <c:varyColors val="0"/>
        <c:ser>
          <c:idx val="2"/>
          <c:order val="1"/>
          <c:tx>
            <c:strRef>
              <c:f>Sheet1!$D$1</c:f>
              <c:strCache>
                <c:ptCount val="1"/>
                <c:pt idx="0">
                  <c:v>专网收入完成率（%）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rgbClr val="C0000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杭州</c:v>
                </c:pt>
                <c:pt idx="1">
                  <c:v>宁波</c:v>
                </c:pt>
                <c:pt idx="2">
                  <c:v>温州</c:v>
                </c:pt>
                <c:pt idx="3">
                  <c:v>台州</c:v>
                </c:pt>
                <c:pt idx="4">
                  <c:v>金华</c:v>
                </c:pt>
                <c:pt idx="5">
                  <c:v>绍兴</c:v>
                </c:pt>
                <c:pt idx="6">
                  <c:v>嘉兴</c:v>
                </c:pt>
                <c:pt idx="7">
                  <c:v>湖州</c:v>
                </c:pt>
                <c:pt idx="8">
                  <c:v>衢州</c:v>
                </c:pt>
                <c:pt idx="9">
                  <c:v>丽水</c:v>
                </c:pt>
                <c:pt idx="10">
                  <c:v>舟山</c:v>
                </c:pt>
              </c:strCache>
            </c:strRef>
          </c:cat>
          <c:val>
            <c:numRef>
              <c:f>Sheet1!$D$2:$D$12</c:f>
              <c:numCache>
                <c:formatCode>0%</c:formatCode>
                <c:ptCount val="11"/>
                <c:pt idx="0">
                  <c:v>0.85499999999999998</c:v>
                </c:pt>
                <c:pt idx="1">
                  <c:v>0.84099999999999997</c:v>
                </c:pt>
                <c:pt idx="2">
                  <c:v>0.96399999999999997</c:v>
                </c:pt>
                <c:pt idx="3">
                  <c:v>0.749</c:v>
                </c:pt>
                <c:pt idx="4">
                  <c:v>0.87</c:v>
                </c:pt>
                <c:pt idx="5">
                  <c:v>1.05</c:v>
                </c:pt>
                <c:pt idx="6">
                  <c:v>0.97699999999999998</c:v>
                </c:pt>
                <c:pt idx="7">
                  <c:v>1.1539999999999999</c:v>
                </c:pt>
                <c:pt idx="8">
                  <c:v>1.155</c:v>
                </c:pt>
                <c:pt idx="9">
                  <c:v>0.85199999999999998</c:v>
                </c:pt>
                <c:pt idx="10">
                  <c:v>0.84399999999999997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C4A-4495-BF1A-5EB6C4D8412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4128896"/>
        <c:axId val="194134784"/>
      </c:lineChart>
      <c:catAx>
        <c:axId val="19412582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  <c:crossAx val="194127360"/>
        <c:crosses val="autoZero"/>
        <c:auto val="1"/>
        <c:lblAlgn val="ctr"/>
        <c:lblOffset val="100"/>
        <c:noMultiLvlLbl val="0"/>
      </c:catAx>
      <c:valAx>
        <c:axId val="194127360"/>
        <c:scaling>
          <c:orientation val="minMax"/>
          <c:max val="18000"/>
        </c:scaling>
        <c:delete val="0"/>
        <c:axPos val="l"/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  <c:crossAx val="194125824"/>
        <c:crosses val="autoZero"/>
        <c:crossBetween val="between"/>
      </c:valAx>
      <c:catAx>
        <c:axId val="194128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one"/>
        <c:crossAx val="194134784"/>
        <c:crosses val="autoZero"/>
        <c:auto val="1"/>
        <c:lblAlgn val="ctr"/>
        <c:lblOffset val="100"/>
        <c:noMultiLvlLbl val="0"/>
      </c:catAx>
      <c:valAx>
        <c:axId val="194134784"/>
        <c:scaling>
          <c:orientation val="minMax"/>
          <c:min val="-1.5"/>
        </c:scaling>
        <c:delete val="0"/>
        <c:axPos val="r"/>
        <c:numFmt formatCode="0%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  <c:crossAx val="194128896"/>
        <c:crosses val="max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defRPr>
          </a:pPr>
          <a:endParaRPr lang="zh-CN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b850feb2-6d69-45b9-96ae-7ada34ee4ceb}"/>
      </c:ext>
    </c:extLst>
  </c:chart>
  <c:spPr>
    <a:noFill/>
    <a:ln>
      <a:noFill/>
    </a:ln>
    <a:effectLst/>
  </c:spPr>
  <c:txPr>
    <a:bodyPr/>
    <a:lstStyle/>
    <a:p>
      <a:pPr>
        <a:defRPr lang="zh-CN" sz="1000"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物联网收入（万元）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杭州</c:v>
                </c:pt>
                <c:pt idx="1">
                  <c:v>宁波</c:v>
                </c:pt>
                <c:pt idx="2">
                  <c:v>温州</c:v>
                </c:pt>
                <c:pt idx="3">
                  <c:v>台州</c:v>
                </c:pt>
                <c:pt idx="4">
                  <c:v>金华</c:v>
                </c:pt>
                <c:pt idx="5">
                  <c:v>绍兴</c:v>
                </c:pt>
                <c:pt idx="6">
                  <c:v>嘉兴</c:v>
                </c:pt>
                <c:pt idx="7">
                  <c:v>湖州</c:v>
                </c:pt>
                <c:pt idx="8">
                  <c:v>衢州</c:v>
                </c:pt>
                <c:pt idx="9">
                  <c:v>丽水</c:v>
                </c:pt>
                <c:pt idx="10">
                  <c:v>舟山</c:v>
                </c:pt>
              </c:strCache>
            </c:strRef>
          </c:cat>
          <c:val>
            <c:numRef>
              <c:f>Sheet1!$B$2:$B$12</c:f>
              <c:numCache>
                <c:formatCode>0_ </c:formatCode>
                <c:ptCount val="11"/>
                <c:pt idx="0">
                  <c:v>26194.2</c:v>
                </c:pt>
                <c:pt idx="1">
                  <c:v>21555.599999999999</c:v>
                </c:pt>
                <c:pt idx="2">
                  <c:v>22531.3</c:v>
                </c:pt>
                <c:pt idx="3">
                  <c:v>14757.8</c:v>
                </c:pt>
                <c:pt idx="4">
                  <c:v>18564.3</c:v>
                </c:pt>
                <c:pt idx="5">
                  <c:v>15549.2</c:v>
                </c:pt>
                <c:pt idx="6">
                  <c:v>11881.9</c:v>
                </c:pt>
                <c:pt idx="7">
                  <c:v>13029.7</c:v>
                </c:pt>
                <c:pt idx="8">
                  <c:v>5292.4</c:v>
                </c:pt>
                <c:pt idx="9">
                  <c:v>6318.6</c:v>
                </c:pt>
                <c:pt idx="10">
                  <c:v>3653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6E-43A8-B4D5-E8215C6E998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100"/>
        <c:axId val="237862272"/>
        <c:axId val="242577792"/>
      </c:barChart>
      <c:lineChart>
        <c:grouping val="standard"/>
        <c:varyColors val="0"/>
        <c:ser>
          <c:idx val="2"/>
          <c:order val="1"/>
          <c:tx>
            <c:strRef>
              <c:f>Sheet1!$C$1</c:f>
              <c:strCache>
                <c:ptCount val="1"/>
                <c:pt idx="0">
                  <c:v>同比增幅（%）</c:v>
                </c:pt>
              </c:strCache>
            </c:strRef>
          </c:tx>
          <c:spPr>
            <a:ln w="28575" cap="rnd" cmpd="sng" algn="ctr">
              <a:solidFill>
                <a:srgbClr val="C00000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9525" cap="flat" cmpd="sng" algn="ctr">
                <a:solidFill>
                  <a:srgbClr val="C00000"/>
                </a:solidFill>
                <a:prstDash val="solid"/>
                <a:round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微软雅黑" panose="020B0503020204020204" charset="-122"/>
                    <a:sym typeface="微软雅黑" panose="020B0503020204020204" charset="-122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杭州</c:v>
                </c:pt>
                <c:pt idx="1">
                  <c:v>宁波</c:v>
                </c:pt>
                <c:pt idx="2">
                  <c:v>温州</c:v>
                </c:pt>
                <c:pt idx="3">
                  <c:v>台州</c:v>
                </c:pt>
                <c:pt idx="4">
                  <c:v>金华</c:v>
                </c:pt>
                <c:pt idx="5">
                  <c:v>绍兴</c:v>
                </c:pt>
                <c:pt idx="6">
                  <c:v>嘉兴</c:v>
                </c:pt>
                <c:pt idx="7">
                  <c:v>湖州</c:v>
                </c:pt>
                <c:pt idx="8">
                  <c:v>衢州</c:v>
                </c:pt>
                <c:pt idx="9">
                  <c:v>丽水</c:v>
                </c:pt>
                <c:pt idx="10">
                  <c:v>舟山</c:v>
                </c:pt>
              </c:strCache>
            </c:strRef>
          </c:cat>
          <c:val>
            <c:numRef>
              <c:f>Sheet1!$C$2:$C$12</c:f>
              <c:numCache>
                <c:formatCode>0%</c:formatCode>
                <c:ptCount val="11"/>
                <c:pt idx="0">
                  <c:v>0.23899999999999999</c:v>
                </c:pt>
                <c:pt idx="1">
                  <c:v>5.7000000000000002E-2</c:v>
                </c:pt>
                <c:pt idx="2">
                  <c:v>0.249</c:v>
                </c:pt>
                <c:pt idx="3">
                  <c:v>0.42899999999999999</c:v>
                </c:pt>
                <c:pt idx="4">
                  <c:v>0.247</c:v>
                </c:pt>
                <c:pt idx="5">
                  <c:v>0.42</c:v>
                </c:pt>
                <c:pt idx="6">
                  <c:v>0.40300000000000002</c:v>
                </c:pt>
                <c:pt idx="7">
                  <c:v>0.52700000000000002</c:v>
                </c:pt>
                <c:pt idx="8">
                  <c:v>0.39900000000000002</c:v>
                </c:pt>
                <c:pt idx="9">
                  <c:v>0.80200000000000005</c:v>
                </c:pt>
                <c:pt idx="10">
                  <c:v>0.214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16E-43A8-B4D5-E8215C6E998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42962432"/>
        <c:axId val="246111232"/>
      </c:lineChart>
      <c:catAx>
        <c:axId val="23786227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  <c:crossAx val="242577792"/>
        <c:crosses val="autoZero"/>
        <c:auto val="1"/>
        <c:lblAlgn val="ctr"/>
        <c:lblOffset val="100"/>
        <c:noMultiLvlLbl val="0"/>
      </c:catAx>
      <c:valAx>
        <c:axId val="242577792"/>
        <c:scaling>
          <c:orientation val="minMax"/>
          <c:max val="35000"/>
        </c:scaling>
        <c:delete val="0"/>
        <c:axPos val="l"/>
        <c:numFmt formatCode="0_ " sourceLinked="1"/>
        <c:majorTickMark val="none"/>
        <c:minorTickMark val="none"/>
        <c:tickLblPos val="none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  <c:crossAx val="237862272"/>
        <c:crosses val="autoZero"/>
        <c:crossBetween val="between"/>
      </c:valAx>
      <c:catAx>
        <c:axId val="242962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one"/>
        <c:crossAx val="246111232"/>
        <c:crosses val="autoZero"/>
        <c:auto val="1"/>
        <c:lblAlgn val="ctr"/>
        <c:lblOffset val="100"/>
        <c:noMultiLvlLbl val="0"/>
      </c:catAx>
      <c:valAx>
        <c:axId val="246111232"/>
        <c:scaling>
          <c:orientation val="minMax"/>
          <c:min val="-1.5"/>
        </c:scaling>
        <c:delete val="0"/>
        <c:axPos val="r"/>
        <c:numFmt formatCode="0%" sourceLinked="1"/>
        <c:majorTickMark val="none"/>
        <c:minorTickMark val="none"/>
        <c:tickLblPos val="none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  <c:crossAx val="242962432"/>
        <c:crosses val="max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defRPr>
          </a:pPr>
          <a:endParaRPr lang="zh-CN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bae73f7e-788e-4ccf-974f-99bd442e5feb}"/>
      </c:ext>
    </c:extLst>
  </c:chart>
  <c:spPr>
    <a:noFill/>
    <a:ln>
      <a:noFill/>
    </a:ln>
    <a:effectLst/>
  </c:spPr>
  <c:txPr>
    <a:bodyPr/>
    <a:lstStyle/>
    <a:p>
      <a:pPr>
        <a:defRPr lang="zh-CN" sz="1000"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2025/9/15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6280" y="1143000"/>
            <a:ext cx="548544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</a:t>
            </a:r>
            <a:r>
              <a:rPr lang="zh-CN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嘉兴公司围绕重点产品做深做实抓手型工作落地，通过深耕行业领域，项目产品协同，5G专网产品收入全省领先；通过抢拓高价值卡+模组业务、强化物联网应用复制，物联网产品相关收入增幅明显。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      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以产品增收为主线，以行业需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求为牵引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，通过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“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五有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”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机制开展全链条营销管理，落实三大保障机制，聚焦细分行业和重点场景，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发挥5G物联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视联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广连接、低门槛、强融合的优势，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全面推进5G物联网业务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拓面增收。</a:t>
            </a:r>
            <a:endParaRPr lang="en-US" altLang="zh-CN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以产品增收为主线，以行业需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求为牵引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，</a:t>
            </a:r>
            <a:r>
              <a:rPr lang="zh-CN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嘉兴公司围绕三大机制保障，四大重点产品做深做实抓手型工作落地，通过深耕行业领域，项目产品协同，5G专网产品收入全省领先；通过抢拓高价值卡+模组业务、强化物联网应用复制，物联网产品相关收入增幅明显。</a:t>
            </a:r>
            <a:endParaRPr lang="en-US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endParaRPr lang="en-US" altLang="zh-CN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</a:t>
            </a:r>
            <a:r>
              <a:rPr lang="zh-CN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嘉兴公司围绕重点产品做深做实抓手型工作落地，通过深耕行业领域，项目产品协同，5G专网产品收入全省领先；通过抢拓高价值卡+模组业务、强化物联网应用复制，物联网产品相关收入增幅明显。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      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以产品增收为主线，以行业需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求为牵引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，通过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“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五有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”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机制开展全链条营销管理，落实三大保障机制，聚焦细分行业和重点场景，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发挥5G物联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视联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广连接、低门槛、强融合的优势，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全面推进5G物联网业务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拓面增收。</a:t>
            </a:r>
            <a:endParaRPr lang="en-US" altLang="zh-CN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以产品增收为主线，以行业需</a:t>
            </a:r>
            <a:r>
              <a:rPr lang="en-US" alt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求为牵引</a:t>
            </a:r>
            <a:r>
              <a:rPr lang="zh-CN" altLang="en-US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，</a:t>
            </a:r>
            <a:r>
              <a:rPr lang="zh-CN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嘉兴公司围绕三大机制保障，四大重点产品做深做实抓手型工作落地，通过深耕行业领域，项目产品协同，5G专网产品收入全省领先；通过抢拓高价值卡+模组业务、强化物联网应用复制，物联网产品相关收入增幅明显。</a:t>
            </a:r>
            <a:endParaRPr lang="en-US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endParaRPr lang="en-US" altLang="zh-CN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0723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0" lvl="0" indent="0" algn="l" fontAlgn="auto">
              <a:lnSpc>
                <a:spcPct val="110000"/>
              </a:lnSpc>
              <a:spcBef>
                <a:spcPts val="30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tags" Target="../tags/tag4.xml"/><Relationship Id="rId7" Type="http://schemas.openxmlformats.org/officeDocument/2006/relationships/image" Target="../media/image12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1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"/>
            <a:ext cx="9144000" cy="5144400"/>
          </a:xfrm>
          <a:prstGeom prst="rect">
            <a:avLst/>
          </a:prstGeom>
        </p:spPr>
      </p:pic>
      <p:sp>
        <p:nvSpPr>
          <p:cNvPr id="2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650" y="1942251"/>
            <a:ext cx="7886700" cy="629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3000" b="1">
                <a:solidFill>
                  <a:srgbClr val="0B85CF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637830" y="3665384"/>
            <a:ext cx="3868340" cy="3501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350" b="0"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单击此处编辑日期</a:t>
            </a: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6262370" y="96520"/>
            <a:ext cx="2670175" cy="801370"/>
            <a:chOff x="322377" y="128913"/>
            <a:chExt cx="3227035" cy="1067978"/>
          </a:xfrm>
        </p:grpSpPr>
        <p:pic>
          <p:nvPicPr>
            <p:cNvPr id="6" name="图片 5"/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553720" y="1713072"/>
            <a:ext cx="440055" cy="229076"/>
          </a:xfrm>
          <a:prstGeom prst="rect">
            <a:avLst/>
          </a:prstGeom>
          <a:solidFill>
            <a:srgbClr val="1184C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45"/>
          </a:p>
        </p:txBody>
      </p:sp>
      <p:sp>
        <p:nvSpPr>
          <p:cNvPr id="4" name="矩形 3"/>
          <p:cNvSpPr/>
          <p:nvPr userDrawn="1"/>
        </p:nvSpPr>
        <p:spPr>
          <a:xfrm>
            <a:off x="-553720" y="2084071"/>
            <a:ext cx="440055" cy="229076"/>
          </a:xfrm>
          <a:prstGeom prst="rect">
            <a:avLst/>
          </a:prstGeom>
          <a:solidFill>
            <a:srgbClr val="88DB2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45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-553720" y="2467928"/>
            <a:ext cx="439420" cy="258604"/>
          </a:xfrm>
          <a:prstGeom prst="rect">
            <a:avLst/>
          </a:prstGeom>
          <a:solidFill>
            <a:srgbClr val="1184CF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79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-553720" y="2825592"/>
            <a:ext cx="439420" cy="258604"/>
          </a:xfrm>
          <a:prstGeom prst="rect">
            <a:avLst/>
          </a:prstGeom>
          <a:solidFill>
            <a:srgbClr val="88DB29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79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8701268" y="4808841"/>
            <a:ext cx="309562" cy="317500"/>
          </a:xfrm>
          <a:prstGeom prst="rect">
            <a:avLst/>
          </a:prstGeom>
          <a:noFill/>
          <a:ln>
            <a:noFill/>
          </a:ln>
        </p:spPr>
        <p:txBody>
          <a:bodyPr lIns="58786" tIns="29393" rIns="58786" bIns="29393"/>
          <a:lstStyle/>
          <a:p>
            <a:pPr algn="ctr">
              <a:defRPr/>
            </a:pPr>
            <a:fld id="{083AA7C1-1891-49BD-9179-A0E53E88FB77}" type="slidenum">
              <a:rPr lang="zh-CN" altLang="en-US" sz="675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‹#›</a:t>
            </a:fld>
            <a:endParaRPr lang="en-US" altLang="zh-CN" sz="49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6975575" y="39270"/>
            <a:ext cx="2132566" cy="673428"/>
            <a:chOff x="322377" y="128913"/>
            <a:chExt cx="3227035" cy="1067978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7" r="40465"/>
          <a:stretch>
            <a:fillRect/>
          </a:stretch>
        </p:blipFill>
        <p:spPr>
          <a:xfrm>
            <a:off x="0" y="3094074"/>
            <a:ext cx="5443870" cy="2047998"/>
          </a:xfrm>
          <a:prstGeom prst="rect">
            <a:avLst/>
          </a:prstGeom>
        </p:spPr>
      </p:pic>
      <p:sp>
        <p:nvSpPr>
          <p:cNvPr id="7" name="TextBox 7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8748722" y="4956581"/>
            <a:ext cx="395279" cy="2057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68" tIns="34289" rIns="68568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defTabSz="1219200"/>
            <a:fld id="{45FE5F3F-81DA-43CE-8182-548C8A7A20D5}" type="slidenum">
              <a:rPr lang="zh-CN" altLang="en-US" sz="900" b="1">
                <a:solidFill>
                  <a:srgbClr val="9BBB59"/>
                </a:solidFill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 sz="900" b="1" dirty="0">
              <a:solidFill>
                <a:srgbClr val="9BBB5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9" name="直接连接符 18"/>
          <p:cNvCxnSpPr/>
          <p:nvPr userDrawn="1">
            <p:custDataLst>
              <p:tags r:id="rId2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/>
        </p:nvGrpSpPr>
        <p:grpSpPr>
          <a:xfrm>
            <a:off x="0" y="0"/>
            <a:ext cx="9144000" cy="4956708"/>
            <a:chOff x="0" y="0"/>
            <a:chExt cx="9144000" cy="6607788"/>
          </a:xfrm>
        </p:grpSpPr>
        <p:pic>
          <p:nvPicPr>
            <p:cNvPr id="8" name="图片 7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40000"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3585"/>
            <a:stretch>
              <a:fillRect/>
            </a:stretch>
          </p:blipFill>
          <p:spPr>
            <a:xfrm>
              <a:off x="0" y="0"/>
              <a:ext cx="6688672" cy="6564808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40000"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52" r="2147"/>
            <a:stretch>
              <a:fillRect/>
            </a:stretch>
          </p:blipFill>
          <p:spPr>
            <a:xfrm>
              <a:off x="2086881" y="0"/>
              <a:ext cx="7057119" cy="6607788"/>
            </a:xfrm>
            <a:prstGeom prst="rect">
              <a:avLst/>
            </a:prstGeom>
          </p:spPr>
        </p:pic>
      </p:grpSp>
      <p:sp>
        <p:nvSpPr>
          <p:cNvPr id="1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544128" y="990055"/>
            <a:ext cx="6055744" cy="34184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350" b="0"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单击此处编辑内容</a:t>
            </a: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682816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89A68CE-9FA7-456D-BE34-4C018B9CB8B8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980" y="0"/>
            <a:ext cx="1574165" cy="10420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" y="4405630"/>
            <a:ext cx="997585" cy="606425"/>
          </a:xfrm>
          <a:prstGeom prst="rect">
            <a:avLst/>
          </a:prstGeom>
        </p:spPr>
      </p:pic>
      <p:sp>
        <p:nvSpPr>
          <p:cNvPr id="17" name="Rectangle 7"/>
          <p:cNvSpPr>
            <a:spLocks noChangeArrowheads="1"/>
          </p:cNvSpPr>
          <p:nvPr userDrawn="1"/>
        </p:nvSpPr>
        <p:spPr bwMode="auto">
          <a:xfrm>
            <a:off x="8674894" y="4797958"/>
            <a:ext cx="309562" cy="317500"/>
          </a:xfrm>
          <a:prstGeom prst="rect">
            <a:avLst/>
          </a:prstGeom>
          <a:noFill/>
          <a:ln>
            <a:noFill/>
          </a:ln>
        </p:spPr>
        <p:txBody>
          <a:bodyPr lIns="78382" tIns="39191" rIns="78382" bIns="39191"/>
          <a:lstStyle/>
          <a:p>
            <a:pPr algn="ctr">
              <a:defRPr/>
            </a:pPr>
            <a:fld id="{083AA7C1-1891-49BD-9179-A0E53E88FB77}" type="slidenum">
              <a:rPr lang="zh-CN" altLang="en-US" sz="900" b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‹#›</a:t>
            </a:fld>
            <a:endParaRPr lang="en-US" altLang="zh-CN" sz="65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4400"/>
          </a:xfrm>
          <a:prstGeom prst="rect">
            <a:avLst/>
          </a:prstGeom>
        </p:spPr>
      </p:pic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5800" y="297311"/>
            <a:ext cx="6115050" cy="458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100" b="1">
                <a:solidFill>
                  <a:srgbClr val="0B85CF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682816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89A68CE-9FA7-456D-BE34-4C018B9CB8B8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685800" y="1001229"/>
            <a:ext cx="7772400" cy="34288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350" b="0"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单击此处编辑内容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980" y="0"/>
            <a:ext cx="1574165" cy="1042035"/>
          </a:xfrm>
          <a:prstGeom prst="rect">
            <a:avLst/>
          </a:prstGeom>
        </p:spPr>
      </p:pic>
      <p:sp>
        <p:nvSpPr>
          <p:cNvPr id="9" name="Rectangle 7"/>
          <p:cNvSpPr>
            <a:spLocks noChangeArrowheads="1"/>
          </p:cNvSpPr>
          <p:nvPr userDrawn="1"/>
        </p:nvSpPr>
        <p:spPr bwMode="auto">
          <a:xfrm>
            <a:off x="8674894" y="4797958"/>
            <a:ext cx="309562" cy="317500"/>
          </a:xfrm>
          <a:prstGeom prst="rect">
            <a:avLst/>
          </a:prstGeom>
          <a:noFill/>
          <a:ln>
            <a:noFill/>
          </a:ln>
        </p:spPr>
        <p:txBody>
          <a:bodyPr lIns="78382" tIns="39191" rIns="78382" bIns="39191"/>
          <a:lstStyle/>
          <a:p>
            <a:pPr algn="ctr">
              <a:defRPr/>
            </a:pPr>
            <a:fld id="{083AA7C1-1891-49BD-9179-A0E53E88FB77}" type="slidenum">
              <a:rPr lang="zh-CN" altLang="en-US" sz="900" b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‹#›</a:t>
            </a:fld>
            <a:endParaRPr lang="en-US" altLang="zh-CN" sz="65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8" y="0"/>
            <a:ext cx="9130285" cy="5144400"/>
          </a:xfrm>
          <a:prstGeom prst="rect">
            <a:avLst/>
          </a:prstGeom>
        </p:spPr>
      </p:pic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8674894" y="4797958"/>
            <a:ext cx="309562" cy="317500"/>
          </a:xfrm>
          <a:prstGeom prst="rect">
            <a:avLst/>
          </a:prstGeom>
          <a:noFill/>
          <a:ln>
            <a:noFill/>
          </a:ln>
        </p:spPr>
        <p:txBody>
          <a:bodyPr lIns="78382" tIns="39191" rIns="78382" bIns="39191"/>
          <a:lstStyle/>
          <a:p>
            <a:pPr algn="ctr">
              <a:defRPr/>
            </a:pPr>
            <a:fld id="{083AA7C1-1891-49BD-9179-A0E53E88FB77}" type="slidenum">
              <a:rPr lang="zh-CN" altLang="en-US" sz="900" b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‹#›</a:t>
            </a:fld>
            <a:endParaRPr lang="en-US" altLang="zh-CN" sz="65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553720" y="1713072"/>
            <a:ext cx="440055" cy="229076"/>
          </a:xfrm>
          <a:prstGeom prst="rect">
            <a:avLst/>
          </a:prstGeom>
          <a:solidFill>
            <a:srgbClr val="1184C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25"/>
          </a:p>
        </p:txBody>
      </p:sp>
      <p:sp>
        <p:nvSpPr>
          <p:cNvPr id="4" name="矩形 3"/>
          <p:cNvSpPr/>
          <p:nvPr userDrawn="1"/>
        </p:nvSpPr>
        <p:spPr>
          <a:xfrm>
            <a:off x="-553720" y="2084071"/>
            <a:ext cx="440055" cy="229076"/>
          </a:xfrm>
          <a:prstGeom prst="rect">
            <a:avLst/>
          </a:prstGeom>
          <a:solidFill>
            <a:srgbClr val="88DB2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25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-553720" y="2467928"/>
            <a:ext cx="439420" cy="258604"/>
          </a:xfrm>
          <a:prstGeom prst="rect">
            <a:avLst/>
          </a:prstGeom>
          <a:solidFill>
            <a:srgbClr val="1184CF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05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-553720" y="2825592"/>
            <a:ext cx="439420" cy="258604"/>
          </a:xfrm>
          <a:prstGeom prst="rect">
            <a:avLst/>
          </a:prstGeom>
          <a:solidFill>
            <a:srgbClr val="88DB29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105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245735" y="286854"/>
            <a:ext cx="8229600" cy="449749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1184CF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3" name="泪滴形 12"/>
          <p:cNvSpPr/>
          <p:nvPr userDrawn="1"/>
        </p:nvSpPr>
        <p:spPr>
          <a:xfrm rot="18714660">
            <a:off x="8754563" y="4812207"/>
            <a:ext cx="213950" cy="209183"/>
          </a:xfrm>
          <a:prstGeom prst="teardrop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8701268" y="4808841"/>
            <a:ext cx="309562" cy="317500"/>
          </a:xfrm>
          <a:prstGeom prst="rect">
            <a:avLst/>
          </a:prstGeom>
          <a:noFill/>
          <a:ln>
            <a:noFill/>
          </a:ln>
        </p:spPr>
        <p:txBody>
          <a:bodyPr lIns="78382" tIns="39191" rIns="78382" bIns="39191"/>
          <a:lstStyle/>
          <a:p>
            <a:pPr algn="ctr">
              <a:defRPr/>
            </a:pPr>
            <a:fld id="{083AA7C1-1891-49BD-9179-A0E53E88FB77}" type="slidenum">
              <a:rPr lang="zh-CN" altLang="en-US" sz="9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‹#›</a:t>
            </a:fld>
            <a:endParaRPr lang="en-US" altLang="zh-CN" sz="65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245735" y="798672"/>
            <a:ext cx="8652530" cy="914400"/>
          </a:xfrm>
          <a:prstGeom prst="rect">
            <a:avLst/>
          </a:prstGeom>
        </p:spPr>
        <p:txBody>
          <a:bodyPr/>
          <a:lstStyle>
            <a:lvl1pPr marL="180975" indent="-180975">
              <a:lnSpc>
                <a:spcPct val="120000"/>
              </a:lnSpc>
              <a:spcBef>
                <a:spcPts val="300"/>
              </a:spcBef>
              <a:buFontTx/>
              <a:buChar char="‒"/>
              <a:defRPr sz="1100" b="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7" r="40465"/>
          <a:stretch>
            <a:fillRect/>
          </a:stretch>
        </p:blipFill>
        <p:spPr>
          <a:xfrm>
            <a:off x="0" y="3094074"/>
            <a:ext cx="5443870" cy="2047998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>
            <a:off x="6975575" y="39270"/>
            <a:ext cx="2132566" cy="673428"/>
            <a:chOff x="322377" y="128913"/>
            <a:chExt cx="3227035" cy="1067978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99"/>
          <p:cNvPicPr/>
          <p:nvPr userDrawn="1"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3524" cy="5173974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5" name="直接连接符 4"/>
          <p:cNvCxnSpPr/>
          <p:nvPr userDrawn="1"/>
        </p:nvCxnSpPr>
        <p:spPr>
          <a:xfrm>
            <a:off x="1998685" y="520021"/>
            <a:ext cx="7145267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 userDrawn="1"/>
        </p:nvSpPr>
        <p:spPr>
          <a:xfrm>
            <a:off x="0" y="161419"/>
            <a:ext cx="202777" cy="409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7508933" y="78091"/>
            <a:ext cx="1594607" cy="503779"/>
            <a:chOff x="322377" y="128913"/>
            <a:chExt cx="3227035" cy="1067978"/>
          </a:xfrm>
        </p:grpSpPr>
        <p:pic>
          <p:nvPicPr>
            <p:cNvPr id="18" name="图片 17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>
          <a:xfrm>
            <a:off x="8689418" y="4804949"/>
            <a:ext cx="1480842" cy="338551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1200"/>
            </a:lvl1pPr>
          </a:lstStyle>
          <a:p>
            <a:fld id="{EB730883-2733-4EB0-9793-894FF9D501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0"/>
    </mc:Choice>
    <mc:Fallback xmlns="">
      <p:transition advTm="0"/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553720" y="1713072"/>
            <a:ext cx="440055" cy="229076"/>
          </a:xfrm>
          <a:prstGeom prst="rect">
            <a:avLst/>
          </a:prstGeom>
          <a:solidFill>
            <a:srgbClr val="1184C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45"/>
          </a:p>
        </p:txBody>
      </p:sp>
      <p:sp>
        <p:nvSpPr>
          <p:cNvPr id="3" name="矩形 2"/>
          <p:cNvSpPr/>
          <p:nvPr userDrawn="1"/>
        </p:nvSpPr>
        <p:spPr>
          <a:xfrm>
            <a:off x="-553720" y="2084071"/>
            <a:ext cx="440055" cy="229076"/>
          </a:xfrm>
          <a:prstGeom prst="rect">
            <a:avLst/>
          </a:prstGeom>
          <a:solidFill>
            <a:srgbClr val="88DB2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45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-553720" y="2467928"/>
            <a:ext cx="439420" cy="258604"/>
          </a:xfrm>
          <a:prstGeom prst="rect">
            <a:avLst/>
          </a:prstGeom>
          <a:solidFill>
            <a:srgbClr val="1184CF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79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-553720" y="2825592"/>
            <a:ext cx="439420" cy="258604"/>
          </a:xfrm>
          <a:prstGeom prst="rect">
            <a:avLst/>
          </a:prstGeom>
          <a:solidFill>
            <a:srgbClr val="88DB29">
              <a:alpha val="25000"/>
            </a:srgbClr>
          </a:solidFill>
          <a:ln w="9525">
            <a:noFill/>
          </a:ln>
        </p:spPr>
        <p:txBody>
          <a:bodyPr wrap="square" anchor="ctr" anchorCtr="0"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Tx/>
              <a:buFont typeface="Wingdings" panose="05000000000000000000" charset="0"/>
              <a:buNone/>
            </a:pPr>
            <a:endParaRPr lang="zh-CN" sz="79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245735" y="286854"/>
            <a:ext cx="8229600" cy="449749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1184CF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4" name="Rectangle 7"/>
          <p:cNvSpPr>
            <a:spLocks noChangeArrowheads="1"/>
          </p:cNvSpPr>
          <p:nvPr userDrawn="1"/>
        </p:nvSpPr>
        <p:spPr bwMode="auto">
          <a:xfrm>
            <a:off x="8701268" y="4808841"/>
            <a:ext cx="309562" cy="317500"/>
          </a:xfrm>
          <a:prstGeom prst="rect">
            <a:avLst/>
          </a:prstGeom>
          <a:noFill/>
          <a:ln>
            <a:noFill/>
          </a:ln>
        </p:spPr>
        <p:txBody>
          <a:bodyPr lIns="58786" tIns="29393" rIns="58786" bIns="29393"/>
          <a:lstStyle/>
          <a:p>
            <a:pPr algn="ctr">
              <a:defRPr/>
            </a:pPr>
            <a:fld id="{083AA7C1-1891-49BD-9179-A0E53E88FB77}" type="slidenum">
              <a:rPr lang="zh-CN" altLang="en-US" sz="675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‹#›</a:t>
            </a:fld>
            <a:endParaRPr lang="en-US" altLang="zh-CN" sz="49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245735" y="798672"/>
            <a:ext cx="8652530" cy="914400"/>
          </a:xfrm>
          <a:prstGeom prst="rect">
            <a:avLst/>
          </a:prstGeom>
        </p:spPr>
        <p:txBody>
          <a:bodyPr/>
          <a:lstStyle>
            <a:lvl1pPr marL="180975" indent="-180975">
              <a:lnSpc>
                <a:spcPct val="120000"/>
              </a:lnSpc>
              <a:spcBef>
                <a:spcPts val="300"/>
              </a:spcBef>
              <a:buFontTx/>
              <a:buChar char="‒"/>
              <a:defRPr sz="1100" b="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7" r="40465"/>
          <a:stretch>
            <a:fillRect/>
          </a:stretch>
        </p:blipFill>
        <p:spPr>
          <a:xfrm>
            <a:off x="0" y="3094074"/>
            <a:ext cx="5443870" cy="2047998"/>
          </a:xfrm>
          <a:prstGeom prst="rect">
            <a:avLst/>
          </a:prstGeom>
        </p:spPr>
      </p:pic>
      <p:grpSp>
        <p:nvGrpSpPr>
          <p:cNvPr id="16" name="组合 15"/>
          <p:cNvGrpSpPr/>
          <p:nvPr userDrawn="1"/>
        </p:nvGrpSpPr>
        <p:grpSpPr>
          <a:xfrm>
            <a:off x="6975575" y="39270"/>
            <a:ext cx="2132566" cy="673428"/>
            <a:chOff x="322377" y="128913"/>
            <a:chExt cx="3227035" cy="1067978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  <p:sp>
        <p:nvSpPr>
          <p:cNvPr id="4" name="TextBox 7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8748722" y="4956581"/>
            <a:ext cx="395279" cy="2057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68" tIns="34289" rIns="68568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defTabSz="1219200"/>
            <a:fld id="{45FE5F3F-81DA-43CE-8182-548C8A7A20D5}" type="slidenum">
              <a:rPr lang="zh-CN" altLang="en-US" sz="900" b="1">
                <a:solidFill>
                  <a:srgbClr val="9BBB59"/>
                </a:solidFill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 sz="900" b="1" dirty="0">
              <a:solidFill>
                <a:srgbClr val="9BBB5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7157"/>
            <a:ext cx="395536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4173ED6-4A69-4FA8-8A09-51FC87ACF5D8}" type="slidenum">
              <a:rPr lang="zh-CN" altLang="en-US" sz="900" b="1" smtClean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 sz="900" b="1" dirty="0">
              <a:solidFill>
                <a:schemeClr val="accent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 userDrawn="1"/>
        </p:nvSpPr>
        <p:spPr bwMode="auto">
          <a:xfrm>
            <a:off x="8748722" y="4956581"/>
            <a:ext cx="395279" cy="2057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68" tIns="34289" rIns="68568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defTabSz="1219200"/>
            <a:fld id="{45FE5F3F-81DA-43CE-8182-548C8A7A20D5}" type="slidenum">
              <a:rPr lang="zh-CN" altLang="en-US" sz="900" b="1">
                <a:solidFill>
                  <a:srgbClr val="9BBB59"/>
                </a:solidFill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 sz="900" b="1" dirty="0">
              <a:solidFill>
                <a:srgbClr val="9BBB5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logo 合集-0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31150" y="83821"/>
            <a:ext cx="1008380" cy="31178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772954" y="1491615"/>
            <a:ext cx="617220" cy="1634490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6975575" y="39270"/>
            <a:ext cx="2132566" cy="673428"/>
            <a:chOff x="322377" y="128913"/>
            <a:chExt cx="3227035" cy="1067978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65" b="22265"/>
            <a:stretch>
              <a:fillRect/>
            </a:stretch>
          </p:blipFill>
          <p:spPr>
            <a:xfrm>
              <a:off x="322377" y="278431"/>
              <a:ext cx="2207678" cy="91846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108" y="128913"/>
              <a:ext cx="1285304" cy="963978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7" r="40465"/>
          <a:stretch>
            <a:fillRect/>
          </a:stretch>
        </p:blipFill>
        <p:spPr>
          <a:xfrm>
            <a:off x="0" y="3094074"/>
            <a:ext cx="5443870" cy="20479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11.xml"/><Relationship Id="rId7" Type="http://schemas.openxmlformats.org/officeDocument/2006/relationships/notesSlide" Target="../notesSlides/notesSlide10.xml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13.xml"/><Relationship Id="rId4" Type="http://schemas.openxmlformats.org/officeDocument/2006/relationships/tags" Target="../tags/tag1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image" Target="../media/image28.png"/><Relationship Id="rId3" Type="http://schemas.openxmlformats.org/officeDocument/2006/relationships/tags" Target="../tags/tag116.xml"/><Relationship Id="rId7" Type="http://schemas.openxmlformats.org/officeDocument/2006/relationships/tags" Target="../tags/tag120.xml"/><Relationship Id="rId12" Type="http://schemas.openxmlformats.org/officeDocument/2006/relationships/image" Target="../media/image27.png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11" Type="http://schemas.openxmlformats.org/officeDocument/2006/relationships/image" Target="../media/image26.jpeg"/><Relationship Id="rId5" Type="http://schemas.openxmlformats.org/officeDocument/2006/relationships/tags" Target="../tags/tag118.xml"/><Relationship Id="rId15" Type="http://schemas.openxmlformats.org/officeDocument/2006/relationships/image" Target="../media/image30.png"/><Relationship Id="rId10" Type="http://schemas.openxmlformats.org/officeDocument/2006/relationships/image" Target="../media/image25.png"/><Relationship Id="rId4" Type="http://schemas.openxmlformats.org/officeDocument/2006/relationships/tags" Target="../tags/tag117.xml"/><Relationship Id="rId9" Type="http://schemas.openxmlformats.org/officeDocument/2006/relationships/notesSlide" Target="../notesSlides/notesSlide11.xml"/><Relationship Id="rId1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3" Type="http://schemas.openxmlformats.org/officeDocument/2006/relationships/tags" Target="../tags/tag123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22.xml"/><Relationship Id="rId1" Type="http://schemas.openxmlformats.org/officeDocument/2006/relationships/tags" Target="../tags/tag121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1.xml"/><Relationship Id="rId4" Type="http://schemas.openxmlformats.org/officeDocument/2006/relationships/tags" Target="../tags/tag3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39.xml"/><Relationship Id="rId13" Type="http://schemas.openxmlformats.org/officeDocument/2006/relationships/tags" Target="../tags/tag44.xml"/><Relationship Id="rId18" Type="http://schemas.openxmlformats.org/officeDocument/2006/relationships/tags" Target="../tags/tag49.xml"/><Relationship Id="rId3" Type="http://schemas.openxmlformats.org/officeDocument/2006/relationships/tags" Target="../tags/tag34.xml"/><Relationship Id="rId7" Type="http://schemas.openxmlformats.org/officeDocument/2006/relationships/tags" Target="../tags/tag38.xml"/><Relationship Id="rId12" Type="http://schemas.openxmlformats.org/officeDocument/2006/relationships/tags" Target="../tags/tag43.xml"/><Relationship Id="rId17" Type="http://schemas.openxmlformats.org/officeDocument/2006/relationships/tags" Target="../tags/tag48.xml"/><Relationship Id="rId2" Type="http://schemas.openxmlformats.org/officeDocument/2006/relationships/tags" Target="../tags/tag33.xml"/><Relationship Id="rId16" Type="http://schemas.openxmlformats.org/officeDocument/2006/relationships/tags" Target="../tags/tag47.xml"/><Relationship Id="rId20" Type="http://schemas.openxmlformats.org/officeDocument/2006/relationships/notesSlide" Target="../notesSlides/notesSlide5.xml"/><Relationship Id="rId1" Type="http://schemas.openxmlformats.org/officeDocument/2006/relationships/tags" Target="../tags/tag32.xml"/><Relationship Id="rId6" Type="http://schemas.openxmlformats.org/officeDocument/2006/relationships/tags" Target="../tags/tag37.xml"/><Relationship Id="rId11" Type="http://schemas.openxmlformats.org/officeDocument/2006/relationships/tags" Target="../tags/tag42.xml"/><Relationship Id="rId5" Type="http://schemas.openxmlformats.org/officeDocument/2006/relationships/tags" Target="../tags/tag36.xml"/><Relationship Id="rId15" Type="http://schemas.openxmlformats.org/officeDocument/2006/relationships/tags" Target="../tags/tag46.xml"/><Relationship Id="rId10" Type="http://schemas.openxmlformats.org/officeDocument/2006/relationships/tags" Target="../tags/tag41.xml"/><Relationship Id="rId19" Type="http://schemas.openxmlformats.org/officeDocument/2006/relationships/slideLayout" Target="../slideLayouts/slideLayout7.xml"/><Relationship Id="rId4" Type="http://schemas.openxmlformats.org/officeDocument/2006/relationships/tags" Target="../tags/tag35.xml"/><Relationship Id="rId9" Type="http://schemas.openxmlformats.org/officeDocument/2006/relationships/tags" Target="../tags/tag40.xml"/><Relationship Id="rId14" Type="http://schemas.openxmlformats.org/officeDocument/2006/relationships/tags" Target="../tags/tag4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5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61.xml"/><Relationship Id="rId13" Type="http://schemas.openxmlformats.org/officeDocument/2006/relationships/tags" Target="../tags/tag66.xml"/><Relationship Id="rId18" Type="http://schemas.openxmlformats.org/officeDocument/2006/relationships/tags" Target="../tags/tag71.xml"/><Relationship Id="rId26" Type="http://schemas.openxmlformats.org/officeDocument/2006/relationships/slideLayout" Target="../slideLayouts/slideLayout7.xml"/><Relationship Id="rId3" Type="http://schemas.openxmlformats.org/officeDocument/2006/relationships/tags" Target="../tags/tag56.xml"/><Relationship Id="rId21" Type="http://schemas.openxmlformats.org/officeDocument/2006/relationships/tags" Target="../tags/tag74.xml"/><Relationship Id="rId34" Type="http://schemas.openxmlformats.org/officeDocument/2006/relationships/image" Target="../media/image22.png"/><Relationship Id="rId7" Type="http://schemas.openxmlformats.org/officeDocument/2006/relationships/tags" Target="../tags/tag60.xml"/><Relationship Id="rId12" Type="http://schemas.openxmlformats.org/officeDocument/2006/relationships/tags" Target="../tags/tag65.xml"/><Relationship Id="rId17" Type="http://schemas.openxmlformats.org/officeDocument/2006/relationships/tags" Target="../tags/tag70.xml"/><Relationship Id="rId25" Type="http://schemas.openxmlformats.org/officeDocument/2006/relationships/tags" Target="../tags/tag78.xml"/><Relationship Id="rId33" Type="http://schemas.openxmlformats.org/officeDocument/2006/relationships/image" Target="../media/image21.png"/><Relationship Id="rId2" Type="http://schemas.openxmlformats.org/officeDocument/2006/relationships/tags" Target="../tags/tag55.xml"/><Relationship Id="rId16" Type="http://schemas.openxmlformats.org/officeDocument/2006/relationships/tags" Target="../tags/tag69.xml"/><Relationship Id="rId20" Type="http://schemas.openxmlformats.org/officeDocument/2006/relationships/tags" Target="../tags/tag73.xml"/><Relationship Id="rId29" Type="http://schemas.openxmlformats.org/officeDocument/2006/relationships/image" Target="../media/image17.jpeg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11" Type="http://schemas.openxmlformats.org/officeDocument/2006/relationships/tags" Target="../tags/tag64.xml"/><Relationship Id="rId24" Type="http://schemas.openxmlformats.org/officeDocument/2006/relationships/tags" Target="../tags/tag77.xml"/><Relationship Id="rId32" Type="http://schemas.openxmlformats.org/officeDocument/2006/relationships/image" Target="../media/image20.png"/><Relationship Id="rId5" Type="http://schemas.openxmlformats.org/officeDocument/2006/relationships/tags" Target="../tags/tag58.xml"/><Relationship Id="rId15" Type="http://schemas.openxmlformats.org/officeDocument/2006/relationships/tags" Target="../tags/tag68.xml"/><Relationship Id="rId23" Type="http://schemas.openxmlformats.org/officeDocument/2006/relationships/tags" Target="../tags/tag76.xml"/><Relationship Id="rId28" Type="http://schemas.openxmlformats.org/officeDocument/2006/relationships/image" Target="../media/image16.png"/><Relationship Id="rId36" Type="http://schemas.openxmlformats.org/officeDocument/2006/relationships/image" Target="../media/image24.png"/><Relationship Id="rId10" Type="http://schemas.openxmlformats.org/officeDocument/2006/relationships/tags" Target="../tags/tag63.xml"/><Relationship Id="rId19" Type="http://schemas.openxmlformats.org/officeDocument/2006/relationships/tags" Target="../tags/tag72.xml"/><Relationship Id="rId31" Type="http://schemas.openxmlformats.org/officeDocument/2006/relationships/image" Target="../media/image19.png"/><Relationship Id="rId4" Type="http://schemas.openxmlformats.org/officeDocument/2006/relationships/tags" Target="../tags/tag57.xml"/><Relationship Id="rId9" Type="http://schemas.openxmlformats.org/officeDocument/2006/relationships/tags" Target="../tags/tag62.xml"/><Relationship Id="rId14" Type="http://schemas.openxmlformats.org/officeDocument/2006/relationships/tags" Target="../tags/tag67.xml"/><Relationship Id="rId22" Type="http://schemas.openxmlformats.org/officeDocument/2006/relationships/tags" Target="../tags/tag75.xml"/><Relationship Id="rId27" Type="http://schemas.openxmlformats.org/officeDocument/2006/relationships/notesSlide" Target="../notesSlides/notesSlide7.xml"/><Relationship Id="rId30" Type="http://schemas.openxmlformats.org/officeDocument/2006/relationships/image" Target="../media/image18.png"/><Relationship Id="rId35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notesSlide" Target="../notesSlides/notesSlide8.xml"/><Relationship Id="rId18" Type="http://schemas.openxmlformats.org/officeDocument/2006/relationships/image" Target="../media/image27.png"/><Relationship Id="rId3" Type="http://schemas.openxmlformats.org/officeDocument/2006/relationships/tags" Target="../tags/tag81.xml"/><Relationship Id="rId21" Type="http://schemas.openxmlformats.org/officeDocument/2006/relationships/image" Target="../media/image30.png"/><Relationship Id="rId7" Type="http://schemas.openxmlformats.org/officeDocument/2006/relationships/tags" Target="../tags/tag85.xml"/><Relationship Id="rId12" Type="http://schemas.openxmlformats.org/officeDocument/2006/relationships/slideLayout" Target="../slideLayouts/slideLayout8.xml"/><Relationship Id="rId17" Type="http://schemas.openxmlformats.org/officeDocument/2006/relationships/image" Target="../media/image26.jpeg"/><Relationship Id="rId2" Type="http://schemas.openxmlformats.org/officeDocument/2006/relationships/tags" Target="../tags/tag80.xml"/><Relationship Id="rId16" Type="http://schemas.openxmlformats.org/officeDocument/2006/relationships/image" Target="../media/image25.png"/><Relationship Id="rId20" Type="http://schemas.openxmlformats.org/officeDocument/2006/relationships/image" Target="../media/image29.png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5" Type="http://schemas.openxmlformats.org/officeDocument/2006/relationships/chart" Target="../charts/chart2.xml"/><Relationship Id="rId10" Type="http://schemas.openxmlformats.org/officeDocument/2006/relationships/tags" Target="../tags/tag88.xml"/><Relationship Id="rId19" Type="http://schemas.openxmlformats.org/officeDocument/2006/relationships/image" Target="../media/image28.png"/><Relationship Id="rId4" Type="http://schemas.openxmlformats.org/officeDocument/2006/relationships/tags" Target="../tags/tag82.xml"/><Relationship Id="rId9" Type="http://schemas.openxmlformats.org/officeDocument/2006/relationships/tags" Target="../tags/tag87.xml"/><Relationship Id="rId1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97.xml"/><Relationship Id="rId13" Type="http://schemas.openxmlformats.org/officeDocument/2006/relationships/tags" Target="../tags/tag102.xml"/><Relationship Id="rId18" Type="http://schemas.openxmlformats.org/officeDocument/2006/relationships/tags" Target="../tags/tag107.xml"/><Relationship Id="rId26" Type="http://schemas.openxmlformats.org/officeDocument/2006/relationships/image" Target="../media/image35.png"/><Relationship Id="rId3" Type="http://schemas.openxmlformats.org/officeDocument/2006/relationships/tags" Target="../tags/tag92.xml"/><Relationship Id="rId21" Type="http://schemas.openxmlformats.org/officeDocument/2006/relationships/notesSlide" Target="../notesSlides/notesSlide9.xml"/><Relationship Id="rId7" Type="http://schemas.openxmlformats.org/officeDocument/2006/relationships/tags" Target="../tags/tag96.xml"/><Relationship Id="rId12" Type="http://schemas.openxmlformats.org/officeDocument/2006/relationships/tags" Target="../tags/tag101.xml"/><Relationship Id="rId17" Type="http://schemas.openxmlformats.org/officeDocument/2006/relationships/tags" Target="../tags/tag106.xml"/><Relationship Id="rId25" Type="http://schemas.openxmlformats.org/officeDocument/2006/relationships/image" Target="../media/image34.jpeg"/><Relationship Id="rId2" Type="http://schemas.openxmlformats.org/officeDocument/2006/relationships/tags" Target="../tags/tag91.xml"/><Relationship Id="rId16" Type="http://schemas.openxmlformats.org/officeDocument/2006/relationships/tags" Target="../tags/tag105.xml"/><Relationship Id="rId20" Type="http://schemas.openxmlformats.org/officeDocument/2006/relationships/slideLayout" Target="../slideLayouts/slideLayout7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11" Type="http://schemas.openxmlformats.org/officeDocument/2006/relationships/tags" Target="../tags/tag100.xml"/><Relationship Id="rId24" Type="http://schemas.openxmlformats.org/officeDocument/2006/relationships/image" Target="../media/image33.png"/><Relationship Id="rId5" Type="http://schemas.openxmlformats.org/officeDocument/2006/relationships/tags" Target="../tags/tag94.xml"/><Relationship Id="rId15" Type="http://schemas.openxmlformats.org/officeDocument/2006/relationships/tags" Target="../tags/tag104.xml"/><Relationship Id="rId23" Type="http://schemas.openxmlformats.org/officeDocument/2006/relationships/image" Target="../media/image32.jpeg"/><Relationship Id="rId28" Type="http://schemas.openxmlformats.org/officeDocument/2006/relationships/image" Target="../media/image37.png"/><Relationship Id="rId10" Type="http://schemas.openxmlformats.org/officeDocument/2006/relationships/tags" Target="../tags/tag99.xml"/><Relationship Id="rId19" Type="http://schemas.openxmlformats.org/officeDocument/2006/relationships/tags" Target="../tags/tag108.xml"/><Relationship Id="rId4" Type="http://schemas.openxmlformats.org/officeDocument/2006/relationships/tags" Target="../tags/tag93.xml"/><Relationship Id="rId9" Type="http://schemas.openxmlformats.org/officeDocument/2006/relationships/tags" Target="../tags/tag98.xml"/><Relationship Id="rId14" Type="http://schemas.openxmlformats.org/officeDocument/2006/relationships/tags" Target="../tags/tag103.xml"/><Relationship Id="rId22" Type="http://schemas.openxmlformats.org/officeDocument/2006/relationships/image" Target="../media/image31.png"/><Relationship Id="rId27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1"/>
          <p:cNvSpPr txBox="1"/>
          <p:nvPr>
            <p:custDataLst>
              <p:tags r:id="rId2"/>
            </p:custDataLst>
          </p:nvPr>
        </p:nvSpPr>
        <p:spPr>
          <a:xfrm>
            <a:off x="231934" y="180023"/>
            <a:ext cx="7735253" cy="343853"/>
          </a:xfrm>
          <a:prstGeom prst="rect">
            <a:avLst/>
          </a:prstGeom>
        </p:spPr>
        <p:txBody>
          <a:bodyPr anchor="ctr"/>
          <a:lstStyle>
            <a:lvl1pPr defTabSz="607060">
              <a:spcBef>
                <a:spcPct val="0"/>
              </a:spcBef>
              <a:buNone/>
              <a:defRPr kumimoji="1" sz="2665" b="1" baseline="0">
                <a:solidFill>
                  <a:srgbClr val="1184CF"/>
                </a:solidFill>
                <a:latin typeface="+mj-lt"/>
                <a:ea typeface="微软雅黑" panose="020B0503020204020204" charset="-122"/>
                <a:cs typeface="+mj-cs"/>
              </a:defRPr>
            </a:lvl1pPr>
          </a:lstStyle>
          <a:p>
            <a:pPr algn="l">
              <a:buClrTx/>
              <a:buSzTx/>
              <a:buFontTx/>
            </a:pP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二、顶层设计，明确考核激励</a:t>
            </a:r>
            <a:r>
              <a:rPr lang="en-US" altLang="zh-CN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|</a:t>
            </a: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逐优计划</a:t>
            </a:r>
          </a:p>
        </p:txBody>
      </p:sp>
      <p:sp>
        <p:nvSpPr>
          <p:cNvPr id="14" name="文本框 13"/>
          <p:cNvSpPr txBox="1"/>
          <p:nvPr>
            <p:custDataLst>
              <p:tags r:id="rId3"/>
            </p:custDataLst>
          </p:nvPr>
        </p:nvSpPr>
        <p:spPr>
          <a:xfrm>
            <a:off x="314325" y="616585"/>
            <a:ext cx="8167370" cy="396875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wrap="square" rtlCol="0" anchor="t">
            <a:noAutofit/>
          </a:bodyPr>
          <a:lstStyle/>
          <a:p>
            <a:pPr indent="0" algn="r" fontAlgn="auto">
              <a:lnSpc>
                <a:spcPct val="14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kumimoji="1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坚持效益导向，</a:t>
            </a:r>
            <a:r>
              <a:rPr kumimoji="1" lang="zh-CN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优化折扣体系</a:t>
            </a:r>
            <a:r>
              <a:rPr kumimoji="1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kumimoji="1" lang="zh-CN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推进专线</a:t>
            </a:r>
            <a:r>
              <a:rPr kumimoji="1" lang="en-US" altLang="zh-CN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kumimoji="1" lang="zh-CN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产品融合叠推，</a:t>
            </a:r>
            <a:r>
              <a:rPr kumimoji="1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聚焦本地</a:t>
            </a:r>
            <a:r>
              <a:rPr kumimoji="1" lang="zh-CN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直签</a:t>
            </a:r>
            <a:r>
              <a:rPr kumimoji="1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拓展，</a:t>
            </a:r>
            <a:r>
              <a:rPr kumimoji="1" lang="zh-CN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持续</a:t>
            </a:r>
            <a:r>
              <a:rPr kumimoji="1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做</a:t>
            </a:r>
            <a:r>
              <a:rPr kumimoji="1" lang="zh-CN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高产品效益，做大收入贡献</a:t>
            </a:r>
          </a:p>
          <a:p>
            <a:pPr indent="0" algn="r" fontAlgn="auto">
              <a:lnSpc>
                <a:spcPct val="14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endParaRPr lang="en-US" altLang="zh-CN" sz="1200" b="1" kern="10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2" name="矩形 21"/>
          <p:cNvSpPr/>
          <p:nvPr>
            <p:custDataLst>
              <p:tags r:id="rId4"/>
            </p:custDataLst>
          </p:nvPr>
        </p:nvSpPr>
        <p:spPr>
          <a:xfrm>
            <a:off x="362585" y="706120"/>
            <a:ext cx="8303260" cy="1030605"/>
          </a:xfrm>
          <a:prstGeom prst="rect">
            <a:avLst/>
          </a:prstGeom>
          <a:solidFill>
            <a:schemeClr val="bg1"/>
          </a:solidFill>
          <a:ln w="9525">
            <a:solidFill>
              <a:srgbClr val="1184CF"/>
            </a:solidFill>
          </a:ln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360045" algn="l" fontAlgn="auto">
              <a:lnSpc>
                <a:spcPct val="130000"/>
              </a:lnSpc>
            </a:pPr>
            <a:r>
              <a:rPr kumimoji="1" lang="zh-CN" altLang="en-US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全面压实政企产品管理责任，将市县两级政企产品相关人员（含县分副总、县分政企部经理、市政企产品主管、市</a:t>
            </a:r>
            <a:r>
              <a:rPr kumimoji="1" lang="en-US" altLang="zh-CN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/</a:t>
            </a:r>
            <a:r>
              <a:rPr kumimoji="1" lang="zh-CN" altLang="en-US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县解决方案经理），全员纳入逐优计划。</a:t>
            </a:r>
          </a:p>
          <a:p>
            <a:pPr indent="360045" algn="l" fontAlgn="auto">
              <a:lnSpc>
                <a:spcPct val="130000"/>
              </a:lnSpc>
            </a:pPr>
            <a:r>
              <a:rPr kumimoji="1" lang="zh-CN" altLang="en-US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以产品</a:t>
            </a:r>
            <a:r>
              <a:rPr kumimoji="1" lang="en-US" altLang="zh-CN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KPI</a:t>
            </a:r>
            <a:r>
              <a:rPr kumimoji="1" lang="zh-CN" altLang="en-US" sz="1200" b="1" kern="0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及产品收入作为判定依据，评定结果与年终评优挂钩，鼓励各级人员奋勇争先、追逐优秀，并实行末尾淘汰更新，提升产品团队人员整体管理水平。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503555" y="1833880"/>
            <a:ext cx="2356485" cy="321945"/>
          </a:xfrm>
          <a:prstGeom prst="roundRect">
            <a:avLst/>
          </a:prstGeom>
          <a:solidFill>
            <a:srgbClr val="AECBDE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accent1"/>
                </a:solidFill>
              </a:rPr>
              <a:t>面向人员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504190" y="3437255"/>
            <a:ext cx="2356485" cy="31559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>
                <a:solidFill>
                  <a:schemeClr val="tx1"/>
                </a:solidFill>
              </a:rPr>
              <a:t>县分解方经理（产品方向）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504190" y="4578985"/>
            <a:ext cx="2356485" cy="31559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>
                <a:solidFill>
                  <a:schemeClr val="tx1"/>
                </a:solidFill>
              </a:rPr>
              <a:t>市级解决方经理（产品方向）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504190" y="4008120"/>
            <a:ext cx="2356485" cy="31559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>
                <a:solidFill>
                  <a:schemeClr val="tx1"/>
                </a:solidFill>
              </a:rPr>
              <a:t>市政企产品主管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504190" y="2295525"/>
            <a:ext cx="2356485" cy="31559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>
                <a:solidFill>
                  <a:schemeClr val="tx1"/>
                </a:solidFill>
              </a:rPr>
              <a:t>县分分管副总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504190" y="2866390"/>
            <a:ext cx="2356485" cy="31559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>
                <a:solidFill>
                  <a:schemeClr val="tx1"/>
                </a:solidFill>
              </a:rPr>
              <a:t>县分政企部经理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679825" y="2211705"/>
            <a:ext cx="2171700" cy="119697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pPr indent="0" algn="ctr" fontAlgn="auto">
              <a:lnSpc>
                <a:spcPct val="120000"/>
              </a:lnSpc>
            </a:pPr>
            <a:r>
              <a:rPr lang="zh-CN" altLang="en-US" b="1">
                <a:solidFill>
                  <a:schemeClr val="accent1"/>
                </a:solidFill>
              </a:rPr>
              <a:t>以</a:t>
            </a:r>
            <a:r>
              <a:rPr lang="en-US" altLang="zh-CN" b="1">
                <a:solidFill>
                  <a:schemeClr val="accent1"/>
                </a:solidFill>
              </a:rPr>
              <a:t>KPI</a:t>
            </a:r>
            <a:r>
              <a:rPr lang="zh-CN" altLang="en-US" b="1">
                <a:solidFill>
                  <a:schemeClr val="accent1"/>
                </a:solidFill>
              </a:rPr>
              <a:t>论成败</a:t>
            </a:r>
          </a:p>
          <a:p>
            <a:pPr indent="0" algn="ctr" fontAlgn="auto">
              <a:lnSpc>
                <a:spcPct val="120000"/>
              </a:lnSpc>
            </a:pPr>
            <a:r>
              <a:rPr lang="zh-CN" altLang="en-US" sz="1200" b="1"/>
              <a:t>产品三项</a:t>
            </a:r>
            <a:r>
              <a:rPr lang="en-US" altLang="zh-CN" sz="1200" b="1"/>
              <a:t>KPI</a:t>
            </a:r>
            <a:r>
              <a:rPr lang="zh-CN" altLang="en-US" sz="1200" b="1"/>
              <a:t>（专线木本收入、智算云收入、</a:t>
            </a:r>
            <a:r>
              <a:rPr lang="en-US" altLang="zh-CN" sz="1200" b="1"/>
              <a:t>5G</a:t>
            </a:r>
            <a:r>
              <a:rPr lang="zh-CN" altLang="en-US" sz="1200" b="1"/>
              <a:t>专网收入）纳入评估范畴。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679825" y="3657600"/>
            <a:ext cx="2171700" cy="128333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pPr indent="0" algn="ctr" fontAlgn="auto">
              <a:lnSpc>
                <a:spcPct val="120000"/>
              </a:lnSpc>
            </a:pPr>
            <a:r>
              <a:rPr lang="zh-CN" altLang="en-US" b="1">
                <a:solidFill>
                  <a:schemeClr val="accent1"/>
                </a:solidFill>
              </a:rPr>
              <a:t>以收入论英雄</a:t>
            </a:r>
          </a:p>
          <a:p>
            <a:pPr indent="0" algn="ctr" fontAlgn="auto">
              <a:lnSpc>
                <a:spcPct val="120000"/>
              </a:lnSpc>
            </a:pPr>
            <a:r>
              <a:rPr lang="zh-CN" altLang="en-US" sz="1200" b="1"/>
              <a:t>根据负责的产品及负责的时间，划定每人单产品及总收入目标</a:t>
            </a:r>
          </a:p>
        </p:txBody>
      </p:sp>
      <p:sp>
        <p:nvSpPr>
          <p:cNvPr id="20" name="圆角矩形 19"/>
          <p:cNvSpPr/>
          <p:nvPr/>
        </p:nvSpPr>
        <p:spPr>
          <a:xfrm>
            <a:off x="3680460" y="1813560"/>
            <a:ext cx="2152650" cy="321945"/>
          </a:xfrm>
          <a:prstGeom prst="roundRect">
            <a:avLst/>
          </a:prstGeom>
          <a:solidFill>
            <a:srgbClr val="AECBDE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accent1"/>
                </a:solidFill>
              </a:rPr>
              <a:t>评判标准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6444615" y="1830070"/>
            <a:ext cx="2194560" cy="321945"/>
          </a:xfrm>
          <a:prstGeom prst="roundRect">
            <a:avLst/>
          </a:prstGeom>
          <a:solidFill>
            <a:srgbClr val="AECBDE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accent1"/>
                </a:solidFill>
              </a:rPr>
              <a:t>奖惩措施</a:t>
            </a:r>
          </a:p>
        </p:txBody>
      </p:sp>
      <p:sp>
        <p:nvSpPr>
          <p:cNvPr id="23" name="十字形 22"/>
          <p:cNvSpPr/>
          <p:nvPr/>
        </p:nvSpPr>
        <p:spPr>
          <a:xfrm>
            <a:off x="4676140" y="3393440"/>
            <a:ext cx="244475" cy="232410"/>
          </a:xfrm>
          <a:prstGeom prst="plus">
            <a:avLst>
              <a:gd name="adj" fmla="val 38328"/>
            </a:avLst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梯形 23"/>
          <p:cNvSpPr/>
          <p:nvPr/>
        </p:nvSpPr>
        <p:spPr>
          <a:xfrm rot="5400000">
            <a:off x="2312670" y="3312160"/>
            <a:ext cx="1988820" cy="339090"/>
          </a:xfrm>
          <a:prstGeom prst="trapezoid">
            <a:avLst>
              <a:gd name="adj" fmla="val 9756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左大括号 25"/>
          <p:cNvSpPr/>
          <p:nvPr/>
        </p:nvSpPr>
        <p:spPr>
          <a:xfrm>
            <a:off x="6131560" y="2653665"/>
            <a:ext cx="233680" cy="1712595"/>
          </a:xfrm>
          <a:prstGeom prst="leftBrace">
            <a:avLst>
              <a:gd name="adj1" fmla="val 22489"/>
              <a:gd name="adj2" fmla="val 50646"/>
            </a:avLst>
          </a:prstGeom>
          <a:ln>
            <a:solidFill>
              <a:srgbClr val="BFBFBF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6435725" y="2211705"/>
            <a:ext cx="2171700" cy="119697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zh-CN" b="1">
                <a:solidFill>
                  <a:schemeClr val="bg1"/>
                </a:solidFill>
              </a:rPr>
              <a:t>达成目标</a:t>
            </a:r>
          </a:p>
          <a:p>
            <a:pPr algn="l"/>
            <a:r>
              <a:rPr lang="en-US" altLang="zh-CN" sz="1200" b="1"/>
              <a:t>1</a:t>
            </a:r>
            <a:r>
              <a:rPr lang="zh-CN" altLang="en-US" sz="1200" b="1"/>
              <a:t>、作为年度绩效评定优秀</a:t>
            </a:r>
            <a:r>
              <a:rPr lang="en-US" altLang="zh-CN" sz="1200" b="1"/>
              <a:t>/</a:t>
            </a:r>
            <a:r>
              <a:rPr lang="zh-CN" altLang="en-US" sz="1200" b="1"/>
              <a:t>优良的重要参考；</a:t>
            </a:r>
          </a:p>
          <a:p>
            <a:pPr algn="l"/>
            <a:r>
              <a:rPr lang="en-US" altLang="zh-CN" sz="1200" b="1"/>
              <a:t>2</a:t>
            </a:r>
            <a:r>
              <a:rPr lang="zh-CN" altLang="en-US" sz="1200" b="1"/>
              <a:t>、作为解决经理能力认证评定的重要参考；</a:t>
            </a:r>
          </a:p>
          <a:p>
            <a:pPr algn="l"/>
            <a:endParaRPr lang="zh-CN" altLang="en-US" sz="1200" b="1"/>
          </a:p>
        </p:txBody>
      </p:sp>
      <p:sp>
        <p:nvSpPr>
          <p:cNvPr id="28" name="文本框 27"/>
          <p:cNvSpPr txBox="1"/>
          <p:nvPr/>
        </p:nvSpPr>
        <p:spPr>
          <a:xfrm>
            <a:off x="6421120" y="3718560"/>
            <a:ext cx="2171700" cy="119697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zh-CN" b="1">
                <a:solidFill>
                  <a:schemeClr val="bg1"/>
                </a:solidFill>
              </a:rPr>
              <a:t>未达成目标</a:t>
            </a:r>
          </a:p>
          <a:p>
            <a:pPr algn="l"/>
            <a:r>
              <a:rPr lang="en-US" altLang="zh-CN" sz="1200" b="1"/>
              <a:t>1</a:t>
            </a:r>
            <a:r>
              <a:rPr lang="zh-CN" altLang="en-US" sz="1200" b="1"/>
              <a:t>、取消年度绩效</a:t>
            </a:r>
            <a:r>
              <a:rPr lang="zh-CN" altLang="en-US" sz="1200" b="1">
                <a:sym typeface="+mn-ea"/>
              </a:rPr>
              <a:t>评定优秀</a:t>
            </a:r>
            <a:r>
              <a:rPr lang="en-US" altLang="zh-CN" sz="1200" b="1">
                <a:sym typeface="+mn-ea"/>
              </a:rPr>
              <a:t>/</a:t>
            </a:r>
            <a:r>
              <a:rPr lang="zh-CN" altLang="en-US" sz="1200" b="1">
                <a:sym typeface="+mn-ea"/>
              </a:rPr>
              <a:t>优良</a:t>
            </a:r>
            <a:r>
              <a:rPr lang="zh-CN" altLang="en-US" sz="1200" b="1"/>
              <a:t>资格；</a:t>
            </a:r>
          </a:p>
          <a:p>
            <a:pPr algn="l"/>
            <a:r>
              <a:rPr lang="en-US" altLang="zh-CN" sz="1200" b="1"/>
              <a:t>2</a:t>
            </a:r>
            <a:r>
              <a:rPr lang="zh-CN" altLang="en-US" sz="1200" b="1"/>
              <a:t>、根据是否职位胜任情况，考虑调岗、转岗直至降岗处理；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本框 84"/>
          <p:cNvSpPr txBox="1"/>
          <p:nvPr/>
        </p:nvSpPr>
        <p:spPr>
          <a:xfrm>
            <a:off x="305276" y="529114"/>
            <a:ext cx="8540591" cy="5124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just" defTabSz="386080">
              <a:lnSpc>
                <a:spcPct val="150000"/>
              </a:lnSpc>
              <a:defRPr/>
            </a:pPr>
            <a:r>
              <a:rPr lang="en-US" altLang="zh-CN" sz="105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      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以产品增收为主线，以行业需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求为牵引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，通过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“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五有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”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机制开展全链条营销管理，落实三大保障机制，聚焦细分行业和重点场景，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发挥5G物联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视联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广连接、低门槛、强融合的优势，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全面推进5G物联网业务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拓面增收。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51460" y="222885"/>
            <a:ext cx="75971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>
              <a:buClrTx/>
              <a:buSzTx/>
              <a:buFontTx/>
            </a:pPr>
            <a:r>
              <a:rPr 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一、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产品</a:t>
            </a:r>
            <a:r>
              <a:rPr lang="en-US" alt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|5G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物联网下阶段举措</a:t>
            </a:r>
            <a:endParaRPr lang="en-US" b="1" dirty="0">
              <a:solidFill>
                <a:srgbClr val="1184CF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圆角矩形 39"/>
          <p:cNvSpPr/>
          <p:nvPr>
            <p:custDataLst>
              <p:tags r:id="rId2"/>
            </p:custDataLst>
          </p:nvPr>
        </p:nvSpPr>
        <p:spPr>
          <a:xfrm>
            <a:off x="268129" y="1169194"/>
            <a:ext cx="8671560" cy="124015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432209" y="1064419"/>
            <a:ext cx="4918234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通过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五有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”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开展全链条营销管理，做大做实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物联网产品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68605" y="4844891"/>
            <a:ext cx="8636794" cy="270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ctr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目标：下半年物联网产品收入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5800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万元，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5G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专网收入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2400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万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059906" y="2468404"/>
            <a:ext cx="3003233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三大机制保障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268129" y="2699861"/>
            <a:ext cx="2658904" cy="2065496"/>
            <a:chOff x="563" y="5749"/>
            <a:chExt cx="5583" cy="4337"/>
          </a:xfrm>
        </p:grpSpPr>
        <p:sp>
          <p:nvSpPr>
            <p:cNvPr id="32" name="圆角矩形 31"/>
            <p:cNvSpPr/>
            <p:nvPr>
              <p:custDataLst>
                <p:tags r:id="rId5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955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长周期产品项目化管理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机制</a:t>
              </a:r>
              <a:endParaRPr lang="en-US" alt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257074" y="2699861"/>
            <a:ext cx="2658428" cy="2065496"/>
            <a:chOff x="6638" y="5749"/>
            <a:chExt cx="5582" cy="4337"/>
          </a:xfrm>
        </p:grpSpPr>
        <p:sp>
          <p:nvSpPr>
            <p:cNvPr id="33" name="圆角矩形 32"/>
            <p:cNvSpPr/>
            <p:nvPr>
              <p:custDataLst>
                <p:tags r:id="rId4"/>
              </p:custDataLst>
            </p:nvPr>
          </p:nvSpPr>
          <p:spPr>
            <a:xfrm>
              <a:off x="6638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955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081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普适性产品定点帮扶机制</a:t>
              </a:r>
              <a:endParaRPr lang="en-US" alt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246019" y="2699861"/>
            <a:ext cx="2658428" cy="2065496"/>
            <a:chOff x="13115" y="5749"/>
            <a:chExt cx="5582" cy="4337"/>
          </a:xfrm>
        </p:grpSpPr>
        <p:sp>
          <p:nvSpPr>
            <p:cNvPr id="34" name="圆角矩形 33"/>
            <p:cNvSpPr/>
            <p:nvPr>
              <p:custDataLst>
                <p:tags r:id="rId3"/>
              </p:custDataLst>
            </p:nvPr>
          </p:nvSpPr>
          <p:spPr>
            <a:xfrm>
              <a:off x="13115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955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3558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新型产品特战攻坚机制</a:t>
              </a:r>
              <a:endParaRPr 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88633" y="1329690"/>
            <a:ext cx="1346835" cy="640556"/>
            <a:chOff x="1026" y="2792"/>
            <a:chExt cx="2828" cy="1345"/>
          </a:xfrm>
        </p:grpSpPr>
        <p:sp>
          <p:nvSpPr>
            <p:cNvPr id="26" name="文本框 25"/>
            <p:cNvSpPr txBox="1"/>
            <p:nvPr/>
          </p:nvSpPr>
          <p:spPr>
            <a:xfrm>
              <a:off x="1257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有政策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26" y="3192"/>
              <a:ext cx="2828" cy="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政策解读与业务适配，筑牢营销前提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217420" y="1329690"/>
            <a:ext cx="1346835" cy="640556"/>
            <a:chOff x="4406" y="2792"/>
            <a:chExt cx="2828" cy="1345"/>
          </a:xfrm>
        </p:grpSpPr>
        <p:sp>
          <p:nvSpPr>
            <p:cNvPr id="27" name="文本框 26"/>
            <p:cNvSpPr txBox="1"/>
            <p:nvPr/>
          </p:nvSpPr>
          <p:spPr>
            <a:xfrm>
              <a:off x="4637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有目标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406" y="3192"/>
              <a:ext cx="2828" cy="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基于政策导向的商机挖掘与精准筛选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946208" y="1329690"/>
            <a:ext cx="1346835" cy="640556"/>
            <a:chOff x="8404" y="2792"/>
            <a:chExt cx="2828" cy="1345"/>
          </a:xfrm>
        </p:grpSpPr>
        <p:sp>
          <p:nvSpPr>
            <p:cNvPr id="28" name="文本框 27"/>
            <p:cNvSpPr txBox="1"/>
            <p:nvPr/>
          </p:nvSpPr>
          <p:spPr>
            <a:xfrm>
              <a:off x="8635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有执行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8404" y="3192"/>
              <a:ext cx="2828" cy="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明确权责、过程监控，确保动作到位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674995" y="1329690"/>
            <a:ext cx="1346835" cy="717709"/>
            <a:chOff x="12322" y="2792"/>
            <a:chExt cx="2828" cy="1507"/>
          </a:xfrm>
        </p:grpSpPr>
        <p:sp>
          <p:nvSpPr>
            <p:cNvPr id="29" name="文本框 28"/>
            <p:cNvSpPr txBox="1"/>
            <p:nvPr/>
          </p:nvSpPr>
          <p:spPr>
            <a:xfrm>
              <a:off x="12553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有落地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322" y="3192"/>
              <a:ext cx="2828" cy="1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明确指标，量化评估，</a:t>
              </a:r>
            </a:p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做好结果导向与激励</a:t>
              </a: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7413784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成功经验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分享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114348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失败案例分析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79571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寻找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行业政策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80135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政策</a:t>
            </a:r>
          </a:p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分析研究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130743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匹配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目标行业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831306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输出目标客户清单</a:t>
            </a:r>
            <a:endParaRPr lang="zh-CN" altLang="en-US" sz="900" b="0" i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905250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整理规范话术口径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605814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压实走访责任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647373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做好指标通报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347936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明确激励考核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7403783" y="1329690"/>
            <a:ext cx="1346835" cy="717709"/>
            <a:chOff x="15961" y="2792"/>
            <a:chExt cx="2828" cy="1507"/>
          </a:xfrm>
        </p:grpSpPr>
        <p:sp>
          <p:nvSpPr>
            <p:cNvPr id="30" name="文本框 29"/>
            <p:cNvSpPr txBox="1"/>
            <p:nvPr/>
          </p:nvSpPr>
          <p:spPr>
            <a:xfrm>
              <a:off x="16192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有复制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5961" y="3192"/>
              <a:ext cx="2828" cy="1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沉淀成功经验，</a:t>
              </a:r>
            </a:p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实现规模化增长</a:t>
              </a:r>
            </a:p>
          </p:txBody>
        </p:sp>
      </p:grpSp>
      <p:sp>
        <p:nvSpPr>
          <p:cNvPr id="43" name="左大括号 42"/>
          <p:cNvSpPr/>
          <p:nvPr/>
        </p:nvSpPr>
        <p:spPr>
          <a:xfrm rot="5400000">
            <a:off x="1016318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4" name="左大括号 43"/>
          <p:cNvSpPr/>
          <p:nvPr/>
        </p:nvSpPr>
        <p:spPr>
          <a:xfrm rot="5400000">
            <a:off x="2766060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左大括号 44"/>
          <p:cNvSpPr/>
          <p:nvPr/>
        </p:nvSpPr>
        <p:spPr>
          <a:xfrm rot="5400000">
            <a:off x="4515803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7" name="左大括号 46"/>
          <p:cNvSpPr/>
          <p:nvPr/>
        </p:nvSpPr>
        <p:spPr>
          <a:xfrm rot="5400000">
            <a:off x="6265545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8" name="左大括号 47"/>
          <p:cNvSpPr/>
          <p:nvPr/>
        </p:nvSpPr>
        <p:spPr>
          <a:xfrm rot="5400000">
            <a:off x="8015288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9" name="文本框 48"/>
          <p:cNvSpPr txBox="1"/>
          <p:nvPr/>
        </p:nvSpPr>
        <p:spPr>
          <a:xfrm>
            <a:off x="268129" y="2973229"/>
            <a:ext cx="2658428" cy="11734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r>
              <a:rPr lang="zh-CN" altLang="en-US" sz="9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加强商机挖掘，拓宽商机来源通路</a:t>
            </a:r>
            <a:endParaRPr lang="zh-CN" altLang="en-US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高拜走访必谈</a:t>
            </a: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专网和低空经济；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开展需求必问模组来源及使用场景；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生态合作实现</a:t>
            </a: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商机互补共享共赢；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研究政策匹配需求，研究行业商机；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endParaRPr lang="zh-CN" altLang="en-US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r>
              <a:rPr lang="zh-CN" altLang="en-US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压实看管责任，常态开展走访和研判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9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明确商机跟进责任人，明确走访要求；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endParaRPr lang="en-US" altLang="zh-CN" sz="9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endParaRPr lang="en-US" altLang="zh-CN" sz="9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9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9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257074" y="2949416"/>
            <a:ext cx="2658904" cy="119776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r>
              <a:rPr lang="zh-CN" altLang="en-US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开展驻点辅导：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开展弱项区县驻点指导，查原因找问题；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分享优秀案例，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指导区县和网格发展破零；固化经验，避免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“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雨过地湿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zh-CN" altLang="en-US" sz="9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9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r>
              <a:rPr lang="zh-CN" altLang="en-US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强化执行穿透：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从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“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事后追责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 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到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“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实时管控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”,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开展商机陪访及客户经理营销话术抽查，定点打卡开展走访复盘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6231255" y="4151948"/>
            <a:ext cx="2656523" cy="5892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联合生态特战队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谋合作共赢</a:t>
            </a:r>
          </a:p>
          <a:p>
            <a:pPr indent="0" fontAlgn="auto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与工业应用供应商建立常态合作，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商机实现互补，提供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网络覆盖及个性化解决方案。</a:t>
            </a:r>
            <a:endParaRPr lang="zh-CN" altLang="en-US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231255" y="2955608"/>
            <a:ext cx="2656523" cy="2571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市专联动特战队拓视频</a:t>
            </a:r>
            <a:r>
              <a:rPr lang="en-US" altLang="zh-CN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AI</a:t>
            </a:r>
            <a:endParaRPr lang="en-US" altLang="zh-CN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6231255" y="3530441"/>
            <a:ext cx="2656523" cy="5892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政网协同特战队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拓覆盖专网</a:t>
            </a:r>
            <a:endParaRPr lang="zh-CN" altLang="en-US" sz="9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收入指标下达网络，引导网络支撑前移，扭转网络免费覆盖观念，推动覆盖专网付费商机落地。</a:t>
            </a:r>
            <a:endParaRPr lang="zh-CN" altLang="en-US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1244441" y="1178719"/>
            <a:ext cx="2545556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indent="0" fontAlgn="auto"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XXX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：聚焦场景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推进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短彩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+”</a:t>
            </a:r>
            <a:endParaRPr lang="zh-CN" altLang="en-US" sz="105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5650706" y="1187291"/>
            <a:ext cx="2386013" cy="250508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noAutofit/>
          </a:bodyPr>
          <a:lstStyle/>
          <a:p>
            <a:pPr fontAlgn="auto"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稳存量：体系优化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提升使用</a:t>
            </a:r>
          </a:p>
        </p:txBody>
      </p:sp>
      <p:sp>
        <p:nvSpPr>
          <p:cNvPr id="138" name="文本框 137"/>
          <p:cNvSpPr txBox="1"/>
          <p:nvPr/>
        </p:nvSpPr>
        <p:spPr>
          <a:xfrm>
            <a:off x="319088" y="574358"/>
            <a:ext cx="8538686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短彩信是政企最高效益的木本收入，新拓方面通过加强渗透、挖掘增值、聚焦迎回做大短彩业务规模和收入贡献，存量方面通过精细管理、压实责任，创造客户需求稳定收入基本盘。</a:t>
            </a:r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264795" y="142875"/>
            <a:ext cx="8322310" cy="344170"/>
          </a:xfrm>
          <a:prstGeom prst="rect">
            <a:avLst/>
          </a:prstGeom>
        </p:spPr>
        <p:txBody>
          <a:bodyPr anchor="ctr"/>
          <a:lstStyle>
            <a:lvl1pPr defTabSz="607060">
              <a:spcBef>
                <a:spcPct val="0"/>
              </a:spcBef>
              <a:buNone/>
              <a:defRPr kumimoji="1" sz="2665" b="1" baseline="0">
                <a:solidFill>
                  <a:srgbClr val="1184CF"/>
                </a:solidFill>
                <a:latin typeface="+mj-lt"/>
                <a:ea typeface="微软雅黑" panose="020B0503020204020204" charset="-122"/>
                <a:cs typeface="+mj-cs"/>
              </a:defRPr>
            </a:lvl1pPr>
          </a:lstStyle>
          <a:p>
            <a:pPr algn="l">
              <a:buClrTx/>
              <a:buSzTx/>
              <a:buFontTx/>
            </a:pP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三、强化执行，提升通道产能</a:t>
            </a:r>
            <a:r>
              <a:rPr lang="en-US" altLang="zh-CN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|5G</a:t>
            </a: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物联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791710" y="4196715"/>
            <a:ext cx="2533015" cy="2927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今年以来主要举措</a:t>
            </a:r>
            <a:endParaRPr lang="zh-CN" altLang="en-US" sz="16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3"/>
            </p:custDataLst>
          </p:nvPr>
        </p:nvSpPr>
        <p:spPr>
          <a:xfrm>
            <a:off x="6170295" y="4770120"/>
            <a:ext cx="5671185" cy="189420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260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7233780" y="4588957"/>
            <a:ext cx="3873932" cy="344774"/>
          </a:xfrm>
          <a:prstGeom prst="rect">
            <a:avLst/>
          </a:prstGeom>
          <a:solidFill>
            <a:srgbClr val="1184CF"/>
          </a:solidFill>
        </p:spPr>
        <p:txBody>
          <a:bodyPr wrap="square" rtlCol="0" anchor="t">
            <a:noAutofit/>
          </a:bodyPr>
          <a:lstStyle/>
          <a:p>
            <a:pPr algn="ctr" fontAlgn="auto">
              <a:lnSpc>
                <a:spcPct val="120000"/>
              </a:lnSpc>
              <a:buClrTx/>
              <a:buSzTx/>
              <a:buFont typeface="Wingdings" panose="05000000000000000000" charset="0"/>
              <a:buNone/>
            </a:pPr>
            <a:r>
              <a:rPr lang="zh-CN" altLang="en-US" sz="1200" b="1" dirty="0">
                <a:solidFill>
                  <a:schemeClr val="bg1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抢拓高价值连接，深耕物联网产品，培育物联网增收能力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198781" y="4942629"/>
            <a:ext cx="2721935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0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物联卡</a:t>
            </a:r>
            <a:r>
              <a:rPr lang="zh-CN" altLang="zh-CN" sz="10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规模价值双提升</a:t>
            </a:r>
            <a:r>
              <a:rPr lang="zh-CN" altLang="en-US" sz="10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本地市场离岸市场两手抓，保存拓新</a:t>
            </a: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攻坚卡</a:t>
            </a:r>
            <a:r>
              <a:rPr lang="en-US" altLang="zh-CN" sz="1000" dirty="0"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模组商机。</a:t>
            </a:r>
            <a:endParaRPr lang="zh-CN" altLang="en-US" sz="10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6233316" y="5605465"/>
            <a:ext cx="382177" cy="397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6" name="矩形 55"/>
          <p:cNvSpPr/>
          <p:nvPr/>
        </p:nvSpPr>
        <p:spPr>
          <a:xfrm>
            <a:off x="8984615" y="4912360"/>
            <a:ext cx="2830195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0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物联网产品加强复制推广：</a:t>
            </a: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深耕产品特性，挖掘产品应用需求场景，推动产品规模发展。</a:t>
            </a:r>
          </a:p>
        </p:txBody>
      </p:sp>
      <p:grpSp>
        <p:nvGrpSpPr>
          <p:cNvPr id="15" name="组合 12"/>
          <p:cNvGrpSpPr/>
          <p:nvPr/>
        </p:nvGrpSpPr>
        <p:grpSpPr>
          <a:xfrm>
            <a:off x="6681925" y="6038606"/>
            <a:ext cx="505739" cy="464284"/>
            <a:chOff x="2360" y="6886"/>
            <a:chExt cx="539" cy="830"/>
          </a:xfrm>
        </p:grpSpPr>
        <p:sp>
          <p:nvSpPr>
            <p:cNvPr id="24" name="矩形 23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25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3355" algn="l"/>
                </a:tabLst>
              </a:pPr>
              <a:r>
                <a:rPr lang="zh-CN" altLang="en-US" sz="100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离岸客户</a:t>
              </a:r>
              <a:endParaRPr 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50" name="组合 12"/>
          <p:cNvGrpSpPr/>
          <p:nvPr/>
        </p:nvGrpSpPr>
        <p:grpSpPr>
          <a:xfrm>
            <a:off x="6685467" y="5563686"/>
            <a:ext cx="505739" cy="464284"/>
            <a:chOff x="2360" y="6886"/>
            <a:chExt cx="539" cy="830"/>
          </a:xfrm>
        </p:grpSpPr>
        <p:sp>
          <p:nvSpPr>
            <p:cNvPr id="61" name="矩形 60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54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3355" algn="l"/>
                </a:tabLst>
              </a:pPr>
              <a:r>
                <a:rPr lang="zh-CN" altLang="en-US" sz="10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本地客户</a:t>
              </a:r>
              <a:endParaRPr 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sp>
        <p:nvSpPr>
          <p:cNvPr id="64" name="矩形 63"/>
          <p:cNvSpPr/>
          <p:nvPr/>
        </p:nvSpPr>
        <p:spPr>
          <a:xfrm>
            <a:off x="7057390" y="5547995"/>
            <a:ext cx="210566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</a:rPr>
              <a:t>和达水务：表计厂家落地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</a:rPr>
              <a:t>套</a:t>
            </a:r>
          </a:p>
          <a:p>
            <a:pPr>
              <a:lnSpc>
                <a:spcPct val="150000"/>
              </a:lnSpc>
            </a:pP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</a:rPr>
              <a:t>嘉善恒科：语音播报器落地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</a:rPr>
              <a:t>664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</a:rPr>
              <a:t>套</a:t>
            </a:r>
          </a:p>
        </p:txBody>
      </p:sp>
      <p:sp>
        <p:nvSpPr>
          <p:cNvPr id="66" name="矩形 65"/>
          <p:cNvSpPr/>
          <p:nvPr/>
        </p:nvSpPr>
        <p:spPr>
          <a:xfrm>
            <a:off x="7049135" y="6042660"/>
            <a:ext cx="251968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新拓客户增收：江苏丰景，江苏饮冰</a:t>
            </a:r>
          </a:p>
          <a:p>
            <a:pPr indent="0" fontAlgn="auto">
              <a:lnSpc>
                <a:spcPct val="150000"/>
              </a:lnSpc>
            </a:pP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存量客户挖掘：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</a:rPr>
              <a:t>南通跃鸿出账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</a:rPr>
              <a:t>180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9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4" name="图片 7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5600065"/>
            <a:ext cx="349250" cy="419735"/>
          </a:xfrm>
          <a:prstGeom prst="rect">
            <a:avLst/>
          </a:prstGeom>
        </p:spPr>
      </p:pic>
      <p:sp>
        <p:nvSpPr>
          <p:cNvPr id="77" name="矩形 76"/>
          <p:cNvSpPr/>
          <p:nvPr/>
        </p:nvSpPr>
        <p:spPr>
          <a:xfrm>
            <a:off x="10109200" y="5524500"/>
            <a:ext cx="165227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小微版行业视频：</a:t>
            </a:r>
            <a:r>
              <a:rPr lang="en-US" altLang="zh-CN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1521</a:t>
            </a:r>
            <a:r>
              <a:rPr lang="zh-CN" altLang="en-US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路</a:t>
            </a:r>
            <a:endParaRPr lang="zh-CN" sz="900" kern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fontAlgn="auto">
              <a:lnSpc>
                <a:spcPct val="150000"/>
              </a:lnSpc>
            </a:pPr>
            <a:r>
              <a:rPr lang="zh-CN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标准行业视频：</a:t>
            </a:r>
            <a:r>
              <a:rPr lang="en-US" altLang="zh-CN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1585</a:t>
            </a:r>
            <a:r>
              <a:rPr lang="zh-CN" altLang="en-US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路</a:t>
            </a:r>
          </a:p>
        </p:txBody>
      </p:sp>
      <p:sp>
        <p:nvSpPr>
          <p:cNvPr id="78" name="矩形 77"/>
          <p:cNvSpPr/>
          <p:nvPr/>
        </p:nvSpPr>
        <p:spPr>
          <a:xfrm>
            <a:off x="10175240" y="6103620"/>
            <a:ext cx="1619885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和对讲专用终端：</a:t>
            </a:r>
            <a:r>
              <a:rPr lang="en-US" altLang="zh-CN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1834</a:t>
            </a:r>
            <a:r>
              <a:rPr lang="zh-CN" altLang="en-US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台</a:t>
            </a:r>
          </a:p>
          <a:p>
            <a:pPr indent="0" fontAlgn="auto">
              <a:lnSpc>
                <a:spcPct val="150000"/>
              </a:lnSpc>
            </a:pPr>
            <a:r>
              <a:rPr lang="zh-CN" altLang="en-US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和对讲工作机：</a:t>
            </a:r>
            <a:r>
              <a:rPr lang="en-US" altLang="zh-CN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1429</a:t>
            </a:r>
            <a:r>
              <a:rPr lang="zh-CN" altLang="en-US" sz="900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台</a:t>
            </a:r>
          </a:p>
        </p:txBody>
      </p:sp>
      <p:pic>
        <p:nvPicPr>
          <p:cNvPr id="79" name="Picture 6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9213215" y="6188710"/>
            <a:ext cx="456565" cy="375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6251941" y="6136590"/>
            <a:ext cx="377325" cy="3447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0" name="矩形 79"/>
          <p:cNvSpPr/>
          <p:nvPr/>
        </p:nvSpPr>
        <p:spPr>
          <a:xfrm>
            <a:off x="362318" y="4936733"/>
            <a:ext cx="2867202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0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体系化研判</a:t>
            </a:r>
            <a:r>
              <a:rPr lang="zh-CN" altLang="en-US" sz="1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融</a:t>
            </a:r>
            <a:r>
              <a:rPr lang="en-US" altLang="zh-CN" sz="1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1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深化项目产品协同研判机制，深挖行业痛点，以赛促商打造龙头示范。</a:t>
            </a:r>
            <a:endParaRPr lang="zh-CN" altLang="en-US" sz="1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1" name="圆角矩形 80"/>
          <p:cNvSpPr/>
          <p:nvPr>
            <p:custDataLst>
              <p:tags r:id="rId6"/>
            </p:custDataLst>
          </p:nvPr>
        </p:nvSpPr>
        <p:spPr>
          <a:xfrm>
            <a:off x="389255" y="4770120"/>
            <a:ext cx="5518785" cy="189420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260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>
            <p:custDataLst>
              <p:tags r:id="rId7"/>
            </p:custDataLst>
          </p:nvPr>
        </p:nvSpPr>
        <p:spPr>
          <a:xfrm>
            <a:off x="1278991" y="4625356"/>
            <a:ext cx="3873932" cy="344774"/>
          </a:xfrm>
          <a:prstGeom prst="rect">
            <a:avLst/>
          </a:prstGeom>
          <a:solidFill>
            <a:srgbClr val="1184CF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深耕项目拓场景，打造标杆推复制，做深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收入储能</a:t>
            </a:r>
          </a:p>
        </p:txBody>
      </p:sp>
      <p:sp>
        <p:nvSpPr>
          <p:cNvPr id="85" name="文本框 36"/>
          <p:cNvSpPr txBox="1"/>
          <p:nvPr/>
        </p:nvSpPr>
        <p:spPr>
          <a:xfrm>
            <a:off x="1020021" y="5497974"/>
            <a:ext cx="927189" cy="215444"/>
          </a:xfrm>
          <a:prstGeom prst="rect">
            <a:avLst/>
          </a:prstGeom>
          <a:solidFill>
            <a:srgbClr val="BCDAE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</a:rPr>
              <a:t>商机融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</a:rPr>
              <a:t>标签</a:t>
            </a:r>
          </a:p>
        </p:txBody>
      </p:sp>
      <p:sp>
        <p:nvSpPr>
          <p:cNvPr id="86" name="文本框 36"/>
          <p:cNvSpPr txBox="1"/>
          <p:nvPr/>
        </p:nvSpPr>
        <p:spPr>
          <a:xfrm>
            <a:off x="2044270" y="5498051"/>
            <a:ext cx="927190" cy="215444"/>
          </a:xfrm>
          <a:prstGeom prst="rect">
            <a:avLst/>
          </a:prstGeom>
          <a:solidFill>
            <a:srgbClr val="BCDAE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</a:rPr>
              <a:t>立项融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</a:rPr>
              <a:t>产品</a:t>
            </a:r>
          </a:p>
        </p:txBody>
      </p:sp>
      <p:sp>
        <p:nvSpPr>
          <p:cNvPr id="87" name="文本框 36"/>
          <p:cNvSpPr txBox="1"/>
          <p:nvPr/>
        </p:nvSpPr>
        <p:spPr>
          <a:xfrm>
            <a:off x="1017296" y="5773890"/>
            <a:ext cx="927189" cy="215444"/>
          </a:xfrm>
          <a:prstGeom prst="rect">
            <a:avLst/>
          </a:prstGeom>
          <a:solidFill>
            <a:srgbClr val="BCDAE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</a:rPr>
              <a:t>决策做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</a:rPr>
              <a:t>收入</a:t>
            </a:r>
          </a:p>
        </p:txBody>
      </p:sp>
      <p:sp>
        <p:nvSpPr>
          <p:cNvPr id="88" name="文本框 36"/>
          <p:cNvSpPr txBox="1"/>
          <p:nvPr/>
        </p:nvSpPr>
        <p:spPr>
          <a:xfrm>
            <a:off x="2040191" y="5767122"/>
            <a:ext cx="927190" cy="215444"/>
          </a:xfrm>
          <a:prstGeom prst="rect">
            <a:avLst/>
          </a:prstGeom>
          <a:solidFill>
            <a:srgbClr val="BCDAE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sz="800" dirty="0">
                <a:latin typeface="微软雅黑" panose="020B0503020204020204" charset="-122"/>
                <a:ea typeface="微软雅黑" panose="020B0503020204020204" charset="-122"/>
              </a:rPr>
              <a:t>开展项目转收</a:t>
            </a:r>
          </a:p>
        </p:txBody>
      </p:sp>
      <p:sp>
        <p:nvSpPr>
          <p:cNvPr id="89" name="矩形 88"/>
          <p:cNvSpPr/>
          <p:nvPr/>
        </p:nvSpPr>
        <p:spPr>
          <a:xfrm>
            <a:off x="3084055" y="4936733"/>
            <a:ext cx="2867644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场景化营销拓规模：</a:t>
            </a: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梳理</a:t>
            </a:r>
            <a:r>
              <a:rPr lang="en-US" altLang="zh-CN" sz="1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产品优秀案例，场景化营销广复制，攻坚业内龙头打造标杆。</a:t>
            </a:r>
            <a:endParaRPr lang="zh-CN" altLang="en-US" sz="1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90" name="组合 12"/>
          <p:cNvGrpSpPr/>
          <p:nvPr/>
        </p:nvGrpSpPr>
        <p:grpSpPr>
          <a:xfrm>
            <a:off x="3352109" y="5473704"/>
            <a:ext cx="505739" cy="464284"/>
            <a:chOff x="2360" y="6886"/>
            <a:chExt cx="539" cy="830"/>
          </a:xfrm>
        </p:grpSpPr>
        <p:sp>
          <p:nvSpPr>
            <p:cNvPr id="91" name="矩形 90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94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altLang="en-US" sz="100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双域专网</a:t>
              </a:r>
              <a:endParaRPr 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95" name="组合 12"/>
          <p:cNvGrpSpPr/>
          <p:nvPr/>
        </p:nvGrpSpPr>
        <p:grpSpPr>
          <a:xfrm>
            <a:off x="3352054" y="6054548"/>
            <a:ext cx="505739" cy="464284"/>
            <a:chOff x="2360" y="6886"/>
            <a:chExt cx="539" cy="830"/>
          </a:xfrm>
        </p:grpSpPr>
        <p:sp>
          <p:nvSpPr>
            <p:cNvPr id="96" name="矩形 95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97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altLang="en-US" sz="100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轻量专网</a:t>
              </a:r>
              <a:endParaRPr lang="en-US" altLang="zh-CN" sz="1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sp>
        <p:nvSpPr>
          <p:cNvPr id="98" name="矩形 97"/>
          <p:cNvSpPr/>
          <p:nvPr/>
        </p:nvSpPr>
        <p:spPr>
          <a:xfrm>
            <a:off x="3783965" y="5478145"/>
            <a:ext cx="180340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嘉兴大学：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12000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户</a:t>
            </a:r>
            <a:endParaRPr lang="zh-CN" altLang="en-US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浙江大学海宁校区：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3000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户</a:t>
            </a:r>
            <a:endParaRPr lang="zh-CN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3783965" y="6076950"/>
            <a:ext cx="1623695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海宁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**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社区垃圾箱房：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8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套</a:t>
            </a:r>
            <a:endParaRPr lang="zh-CN" altLang="en-US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海盐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**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公安无线联网：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3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套</a:t>
            </a:r>
            <a:endParaRPr lang="zh-CN" altLang="en-US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grpSp>
        <p:nvGrpSpPr>
          <p:cNvPr id="100" name="组合 12"/>
          <p:cNvGrpSpPr/>
          <p:nvPr/>
        </p:nvGrpSpPr>
        <p:grpSpPr>
          <a:xfrm>
            <a:off x="523847" y="5423634"/>
            <a:ext cx="505739" cy="540649"/>
            <a:chOff x="2360" y="6886"/>
            <a:chExt cx="539" cy="830"/>
          </a:xfrm>
        </p:grpSpPr>
        <p:sp>
          <p:nvSpPr>
            <p:cNvPr id="102" name="矩形 101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03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altLang="en-US" sz="100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研判机制</a:t>
              </a:r>
              <a:endParaRPr lang="en-US" altLang="zh-CN" sz="1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09" name="组合 12"/>
          <p:cNvGrpSpPr/>
          <p:nvPr/>
        </p:nvGrpSpPr>
        <p:grpSpPr>
          <a:xfrm>
            <a:off x="523847" y="6023534"/>
            <a:ext cx="505739" cy="540649"/>
            <a:chOff x="2360" y="6886"/>
            <a:chExt cx="539" cy="830"/>
          </a:xfrm>
        </p:grpSpPr>
        <p:sp>
          <p:nvSpPr>
            <p:cNvPr id="114" name="矩形 113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altLang="en-US" sz="100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以赛促商</a:t>
              </a:r>
              <a:endParaRPr lang="en-US" altLang="zh-CN" sz="10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sp>
        <p:nvSpPr>
          <p:cNvPr id="116" name="矩形 115"/>
          <p:cNvSpPr/>
          <p:nvPr/>
        </p:nvSpPr>
        <p:spPr>
          <a:xfrm>
            <a:off x="920405" y="6167384"/>
            <a:ext cx="2583979" cy="450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fontAlgn="auto">
              <a:lnSpc>
                <a:spcPct val="130000"/>
              </a:lnSpc>
            </a:pPr>
            <a:r>
              <a:rPr lang="zh-CN" altLang="en-US" sz="900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集团龙头项目：</a:t>
            </a:r>
            <a:r>
              <a:rPr lang="zh-CN" altLang="en-US" sz="90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永福村</a:t>
            </a:r>
            <a:r>
              <a:rPr lang="en-US" altLang="zh-CN" sz="90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5G+</a:t>
            </a:r>
            <a:r>
              <a:rPr lang="zh-CN" altLang="en-US" sz="90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未来乡村项目；</a:t>
            </a:r>
            <a:endParaRPr lang="en-US" altLang="zh-CN" sz="900" b="0" i="0" dirty="0">
              <a:solidFill>
                <a:srgbClr val="000000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indent="0" fontAlgn="auto">
              <a:lnSpc>
                <a:spcPct val="130000"/>
              </a:lnSpc>
            </a:pP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通感一体项目：海宁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潮鹰科技试点；</a:t>
            </a:r>
          </a:p>
        </p:txBody>
      </p:sp>
      <p:pic>
        <p:nvPicPr>
          <p:cNvPr id="117" name="图片 11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07660" y="5542280"/>
            <a:ext cx="322580" cy="396240"/>
          </a:xfrm>
          <a:prstGeom prst="rect">
            <a:avLst/>
          </a:prstGeom>
        </p:spPr>
      </p:pic>
      <p:pic>
        <p:nvPicPr>
          <p:cNvPr id="119" name="图片 11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407660" y="6097905"/>
            <a:ext cx="323215" cy="421005"/>
          </a:xfrm>
          <a:prstGeom prst="rect">
            <a:avLst/>
          </a:prstGeom>
        </p:spPr>
      </p:pic>
      <p:sp>
        <p:nvSpPr>
          <p:cNvPr id="120" name="矩形 119"/>
          <p:cNvSpPr/>
          <p:nvPr/>
        </p:nvSpPr>
        <p:spPr>
          <a:xfrm>
            <a:off x="920115" y="5982335"/>
            <a:ext cx="1550670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b="1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第七届绽放杯全国优秀奖</a:t>
            </a:r>
          </a:p>
        </p:txBody>
      </p:sp>
      <p:grpSp>
        <p:nvGrpSpPr>
          <p:cNvPr id="121" name="组合 12"/>
          <p:cNvGrpSpPr/>
          <p:nvPr/>
        </p:nvGrpSpPr>
        <p:grpSpPr>
          <a:xfrm>
            <a:off x="9632068" y="5555371"/>
            <a:ext cx="505739" cy="464284"/>
            <a:chOff x="2320" y="6886"/>
            <a:chExt cx="539" cy="830"/>
          </a:xfrm>
        </p:grpSpPr>
        <p:sp>
          <p:nvSpPr>
            <p:cNvPr id="122" name="矩形 121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23" name="文本框 114"/>
            <p:cNvSpPr txBox="1"/>
            <p:nvPr/>
          </p:nvSpPr>
          <p:spPr>
            <a:xfrm>
              <a:off x="232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algn="ctr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sz="10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千里眼</a:t>
              </a:r>
            </a:p>
          </p:txBody>
        </p:sp>
      </p:grpSp>
      <p:grpSp>
        <p:nvGrpSpPr>
          <p:cNvPr id="124" name="组合 12"/>
          <p:cNvGrpSpPr/>
          <p:nvPr/>
        </p:nvGrpSpPr>
        <p:grpSpPr>
          <a:xfrm>
            <a:off x="9679940" y="6136396"/>
            <a:ext cx="505739" cy="464284"/>
            <a:chOff x="2325" y="6886"/>
            <a:chExt cx="539" cy="830"/>
          </a:xfrm>
        </p:grpSpPr>
        <p:sp>
          <p:nvSpPr>
            <p:cNvPr id="125" name="矩形 124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26" name="文本框 114"/>
            <p:cNvSpPr txBox="1"/>
            <p:nvPr/>
          </p:nvSpPr>
          <p:spPr>
            <a:xfrm>
              <a:off x="2325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algn="ctr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085" algn="l"/>
                </a:tabLst>
              </a:pPr>
              <a:r>
                <a:rPr lang="zh-CN" sz="10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和对讲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本框 84"/>
          <p:cNvSpPr txBox="1"/>
          <p:nvPr/>
        </p:nvSpPr>
        <p:spPr>
          <a:xfrm>
            <a:off x="305276" y="529114"/>
            <a:ext cx="8540591" cy="5124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以产品增收为主线，以行业需求为牵引，通过“五有要素”开展全链条营销管理。建立四大产品跟进机制，聚焦细分行业和重点场景，发挥5G物联广连接、低门槛、强融合的优势，</a:t>
            </a:r>
            <a:r>
              <a:rPr 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全面推进5G物联网业务拓面增收。</a:t>
            </a:r>
          </a:p>
        </p:txBody>
      </p:sp>
      <p:sp>
        <p:nvSpPr>
          <p:cNvPr id="40" name="圆角矩形 39"/>
          <p:cNvSpPr/>
          <p:nvPr>
            <p:custDataLst>
              <p:tags r:id="rId2"/>
            </p:custDataLst>
          </p:nvPr>
        </p:nvSpPr>
        <p:spPr>
          <a:xfrm>
            <a:off x="268129" y="1169194"/>
            <a:ext cx="8671560" cy="124015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432209" y="1064419"/>
            <a:ext cx="4918234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通过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五有要素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”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开展全链条营销管理，做大做实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物联网产品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68605" y="4829175"/>
            <a:ext cx="8636794" cy="270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ctr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目标：下半年物联网产品收入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5800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万元，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5G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专网收入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2400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万元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4705826" y="2649379"/>
            <a:ext cx="2012156" cy="2065496"/>
            <a:chOff x="563" y="5749"/>
            <a:chExt cx="5583" cy="4337"/>
          </a:xfrm>
        </p:grpSpPr>
        <p:sp>
          <p:nvSpPr>
            <p:cNvPr id="32" name="圆角矩形 31"/>
            <p:cNvSpPr/>
            <p:nvPr>
              <p:custDataLst>
                <p:tags r:id="rId6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和对讲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88633" y="1329690"/>
            <a:ext cx="1346835" cy="640556"/>
            <a:chOff x="1026" y="2792"/>
            <a:chExt cx="2828" cy="1345"/>
          </a:xfrm>
        </p:grpSpPr>
        <p:sp>
          <p:nvSpPr>
            <p:cNvPr id="26" name="文本框 25"/>
            <p:cNvSpPr txBox="1"/>
            <p:nvPr/>
          </p:nvSpPr>
          <p:spPr>
            <a:xfrm>
              <a:off x="1257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有政策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26" y="3192"/>
              <a:ext cx="2828" cy="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政策解读与业务适配，筑牢营销前提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217420" y="1329690"/>
            <a:ext cx="1346835" cy="640556"/>
            <a:chOff x="4406" y="2792"/>
            <a:chExt cx="2828" cy="1345"/>
          </a:xfrm>
        </p:grpSpPr>
        <p:sp>
          <p:nvSpPr>
            <p:cNvPr id="27" name="文本框 26"/>
            <p:cNvSpPr txBox="1"/>
            <p:nvPr/>
          </p:nvSpPr>
          <p:spPr>
            <a:xfrm>
              <a:off x="4637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有目标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406" y="3192"/>
              <a:ext cx="2828" cy="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基于政策导向的商机挖掘与精准筛选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946208" y="1329690"/>
            <a:ext cx="1346835" cy="640556"/>
            <a:chOff x="8404" y="2792"/>
            <a:chExt cx="2828" cy="1345"/>
          </a:xfrm>
        </p:grpSpPr>
        <p:sp>
          <p:nvSpPr>
            <p:cNvPr id="28" name="文本框 27"/>
            <p:cNvSpPr txBox="1"/>
            <p:nvPr/>
          </p:nvSpPr>
          <p:spPr>
            <a:xfrm>
              <a:off x="8635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有执行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8404" y="3192"/>
              <a:ext cx="2828" cy="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明确权责、过程监控，确保动作到位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674995" y="1329690"/>
            <a:ext cx="1346835" cy="717709"/>
            <a:chOff x="12322" y="2792"/>
            <a:chExt cx="2828" cy="1507"/>
          </a:xfrm>
        </p:grpSpPr>
        <p:sp>
          <p:nvSpPr>
            <p:cNvPr id="29" name="文本框 28"/>
            <p:cNvSpPr txBox="1"/>
            <p:nvPr/>
          </p:nvSpPr>
          <p:spPr>
            <a:xfrm>
              <a:off x="12553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有落地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322" y="3192"/>
              <a:ext cx="2828" cy="1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明确指标，量化评估，</a:t>
              </a:r>
            </a:p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强化结果导向与激励</a:t>
              </a: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7413784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分享</a:t>
            </a:r>
            <a:endParaRPr lang="zh-CN" altLang="en-US" sz="750" b="0" i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成功经验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114348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分析</a:t>
            </a:r>
            <a:endParaRPr lang="zh-CN" altLang="en-US" sz="750" b="0" i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失败案例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79571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寻找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行业政策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80135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政策</a:t>
            </a:r>
          </a:p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分析研究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130743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匹配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目标行业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831306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目标清单</a:t>
            </a:r>
            <a:endParaRPr lang="zh-CN" altLang="en-US" sz="750" b="0" i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905250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规范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话术口径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605814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压实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走访责任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647373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做好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指标通报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347936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明确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75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激励考核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7403783" y="1329690"/>
            <a:ext cx="1346835" cy="717709"/>
            <a:chOff x="15961" y="2792"/>
            <a:chExt cx="2828" cy="1507"/>
          </a:xfrm>
        </p:grpSpPr>
        <p:sp>
          <p:nvSpPr>
            <p:cNvPr id="30" name="文本框 29"/>
            <p:cNvSpPr txBox="1"/>
            <p:nvPr/>
          </p:nvSpPr>
          <p:spPr>
            <a:xfrm>
              <a:off x="16192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有复制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5961" y="3192"/>
              <a:ext cx="2828" cy="1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沉淀成功经验，</a:t>
              </a:r>
            </a:p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实现规模化增长</a:t>
              </a:r>
            </a:p>
          </p:txBody>
        </p:sp>
      </p:grpSp>
      <p:sp>
        <p:nvSpPr>
          <p:cNvPr id="43" name="左大括号 42"/>
          <p:cNvSpPr/>
          <p:nvPr/>
        </p:nvSpPr>
        <p:spPr>
          <a:xfrm rot="5400000">
            <a:off x="1016318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4" name="左大括号 43"/>
          <p:cNvSpPr/>
          <p:nvPr/>
        </p:nvSpPr>
        <p:spPr>
          <a:xfrm rot="5400000">
            <a:off x="2766060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左大括号 44"/>
          <p:cNvSpPr/>
          <p:nvPr/>
        </p:nvSpPr>
        <p:spPr>
          <a:xfrm rot="5400000">
            <a:off x="4515803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7" name="左大括号 46"/>
          <p:cNvSpPr/>
          <p:nvPr/>
        </p:nvSpPr>
        <p:spPr>
          <a:xfrm rot="5400000">
            <a:off x="6265545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8" name="左大括号 47"/>
          <p:cNvSpPr/>
          <p:nvPr/>
        </p:nvSpPr>
        <p:spPr>
          <a:xfrm rot="5400000">
            <a:off x="8015288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332899" y="2649379"/>
            <a:ext cx="2012156" cy="2065496"/>
            <a:chOff x="563" y="5749"/>
            <a:chExt cx="5583" cy="4337"/>
          </a:xfrm>
        </p:grpSpPr>
        <p:sp>
          <p:nvSpPr>
            <p:cNvPr id="20" name="圆角矩形 19"/>
            <p:cNvSpPr/>
            <p:nvPr>
              <p:custDataLst>
                <p:tags r:id="rId5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卡</a:t>
              </a:r>
              <a:r>
                <a:rPr lang="en-US" alt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+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模组</a:t>
              </a: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2519363" y="2649379"/>
            <a:ext cx="2012156" cy="2065496"/>
            <a:chOff x="563" y="5749"/>
            <a:chExt cx="5583" cy="4337"/>
          </a:xfrm>
        </p:grpSpPr>
        <p:sp>
          <p:nvSpPr>
            <p:cNvPr id="53" name="圆角矩形 52"/>
            <p:cNvSpPr/>
            <p:nvPr>
              <p:custDataLst>
                <p:tags r:id="rId4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5G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专网</a:t>
              </a: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892290" y="2649379"/>
            <a:ext cx="2012156" cy="2065496"/>
            <a:chOff x="563" y="5749"/>
            <a:chExt cx="5583" cy="4337"/>
          </a:xfrm>
        </p:grpSpPr>
        <p:sp>
          <p:nvSpPr>
            <p:cNvPr id="56" name="圆角矩形 55"/>
            <p:cNvSpPr/>
            <p:nvPr>
              <p:custDataLst>
                <p:tags r:id="rId3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千里眼</a:t>
              </a:r>
              <a:r>
                <a:rPr lang="en-US" alt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+AI</a:t>
              </a: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332899" y="4212431"/>
            <a:ext cx="2011680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目标客户：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水电气生产企业，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物联网生产型企业、集成商</a:t>
            </a:r>
            <a:endParaRPr lang="zh-CN" altLang="en-US" sz="75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>
              <a:buFont typeface="Wingdings" panose="05000000000000000000" charset="0"/>
              <a:buChar char="Ø"/>
            </a:pPr>
            <a:endParaRPr lang="zh-CN" altLang="en-US" sz="7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295275" y="4485323"/>
            <a:ext cx="2081213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目标：本地模组企业新拓</a:t>
            </a:r>
            <a:r>
              <a:rPr lang="en-US" altLang="zh-CN" sz="750" b="1">
                <a:latin typeface="微软雅黑" panose="020B0503020204020204" charset="-122"/>
                <a:ea typeface="微软雅黑" panose="020B0503020204020204" charset="-122"/>
              </a:rPr>
              <a:t>7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家，落地</a:t>
            </a:r>
            <a:r>
              <a:rPr lang="en-US" altLang="zh-CN" sz="750" b="1">
                <a:latin typeface="微软雅黑" panose="020B0503020204020204" charset="-122"/>
                <a:ea typeface="微软雅黑" panose="020B0503020204020204" charset="-122"/>
              </a:rPr>
              <a:t>20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万套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2516029" y="4299585"/>
            <a:ext cx="2007870" cy="2495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目标客户：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工业制造企业、工业合作生态</a:t>
            </a: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2516981" y="4511040"/>
            <a:ext cx="1991678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目标：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专网落地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7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家</a:t>
            </a:r>
            <a:endParaRPr lang="en-US" altLang="zh-CN" sz="75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>
              <a:buFont typeface="Wingdings" panose="05000000000000000000" charset="0"/>
              <a:buChar char="Ø"/>
            </a:pPr>
            <a:endParaRPr lang="en-US" altLang="zh-CN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893719" y="4203383"/>
            <a:ext cx="1981200" cy="2767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目标客户：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政府监管单位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园区企业、校园、企业等</a:t>
            </a:r>
            <a:endParaRPr lang="zh-CN" altLang="en-US" sz="75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>
              <a:buFont typeface="Wingdings" panose="05000000000000000000" charset="0"/>
              <a:buChar char="Ø"/>
            </a:pP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6909911" y="4521518"/>
            <a:ext cx="1965008" cy="20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目标：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视频叠加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AI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计费数超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路</a:t>
            </a: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32209" y="2468404"/>
            <a:ext cx="4864418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四大产品跟进机制，实现</a:t>
            </a: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县县有商机，行行有突破</a:t>
            </a:r>
            <a:endParaRPr lang="zh-CN" sz="105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680109" y="4081939"/>
            <a:ext cx="2027873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目标客户：</a:t>
            </a:r>
            <a:r>
              <a:rPr lang="zh-CN" altLang="en-US" sz="75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市县政法委、公安局等部门；安保物业、公共事业、餐饮酒店等客户；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4680109" y="4361974"/>
            <a:ext cx="202739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目标：</a:t>
            </a:r>
            <a:r>
              <a:rPr lang="zh-CN" altLang="en-US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一呼百应全市破零；</a:t>
            </a:r>
            <a:r>
              <a:rPr lang="zh-CN" altLang="en-US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工作机警务通</a:t>
            </a:r>
            <a:r>
              <a:rPr lang="en-US" altLang="zh-CN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平安通新增突破</a:t>
            </a:r>
            <a:r>
              <a:rPr lang="en-US" altLang="zh-CN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台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330994" y="2912269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面向厂家双向引流：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各分公司要与主流模组厂家建立常态协同机制，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三季度各分公司至少落地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个模组厂家开展协作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304324" y="3416618"/>
            <a:ext cx="2099310" cy="71866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面向客户主动布局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分公司要以县域特色为基础，围绕冷链、箱包、小家电、光伏等产业培育客户；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月底前每分公司需各选定并上报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个场景，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家目标单位开展培育，年底前每分公司至少完成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家单位新拓。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706303" y="2918460"/>
            <a:ext cx="2011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一呼百应加快落地：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结合公安群防群治工作政策，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嘉善、桐乡三季度完成破零，已落地县市扩大业务规模，年底前覆盖一半以上乡镇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7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898005" y="2918460"/>
            <a:ext cx="2011680" cy="46434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用好外卖监管政策：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紧抓阳光厨房，对接监管局获取未安装店铺清单及到期清单，</a:t>
            </a:r>
            <a:r>
              <a:rPr lang="en-US" altLang="zh-CN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8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月底前各县市均要反馈清单并持续跟进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898005" y="3427571"/>
            <a:ext cx="2011680" cy="7319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sz="750" b="1">
                <a:latin typeface="微软雅黑" panose="020B0503020204020204" charset="-122"/>
                <a:ea typeface="微软雅黑" panose="020B0503020204020204" charset="-122"/>
              </a:rPr>
              <a:t>主抓园区</a:t>
            </a:r>
            <a:r>
              <a:rPr lang="en-US" altLang="zh-CN" sz="750" b="1"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需求：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瞄准企业、校园、物业、企业客户的门卫室、监控室场所的视频监控分析需求，通过试用争取接入机会。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月底前区县完成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家试用接入，季度末完成付费用户破零。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4712970" y="3565208"/>
            <a:ext cx="2011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 fontAlgn="auto">
              <a:lnSpc>
                <a:spcPct val="12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政府工作机扩面推广：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各县市要清单式排摸县局办、乡镇街道的移动执法、办公需求，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下半年各县市均要达成规模破百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2516029" y="2866073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联动工业生态：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各分公司要主动对接优质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智能工厂解决方案供应商，确保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三季度至少达成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家战略合作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；</a:t>
            </a:r>
          </a:p>
        </p:txBody>
      </p:sp>
      <p:sp>
        <p:nvSpPr>
          <p:cNvPr id="101" name="文本框 100"/>
          <p:cNvSpPr txBox="1"/>
          <p:nvPr/>
        </p:nvSpPr>
        <p:spPr>
          <a:xfrm>
            <a:off x="2496979" y="3863816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加快案例复制：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精选全省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个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专网标杆案例，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各县市对标上报同类场景客户各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家，推动规模化复制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516029" y="3349943"/>
            <a:ext cx="1974056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排摸本地需求：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市公司将下发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专网潜在客户清单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720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家，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分公司三季度前完成排摸并实现首批项目签约突破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251460" y="222885"/>
            <a:ext cx="75971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>
              <a:buClrTx/>
              <a:buSzTx/>
              <a:buFontTx/>
            </a:pPr>
            <a:r>
              <a:rPr 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二、千方百计加大业务拓展</a:t>
            </a:r>
            <a:r>
              <a:rPr lang="en-US" alt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|5G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物联网</a:t>
            </a:r>
            <a:r>
              <a:rPr 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：</a:t>
            </a:r>
            <a:r>
              <a:rPr lang="zh-CN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细分行业和重点场景</a:t>
            </a:r>
            <a:endParaRPr lang="zh-CN" b="1" dirty="0">
              <a:solidFill>
                <a:srgbClr val="1184CF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文本框 137"/>
          <p:cNvSpPr txBox="1"/>
          <p:nvPr/>
        </p:nvSpPr>
        <p:spPr>
          <a:xfrm>
            <a:off x="319088" y="560388"/>
            <a:ext cx="8538686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以产品增收为主线，以行业需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求为牵引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，</a:t>
            </a:r>
            <a:r>
              <a:rPr lang="zh-CN" sz="1050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嘉兴公司围绕三大机制保障和四大重点产品，做深做实抓手型工作落地；通过深耕行业领域，项目产品协同，5G专网产品收入全省领先；通过抢拓高价值卡+模组业务、强化物联网应用复制，物联网产品相关收入增幅明显。</a:t>
            </a:r>
            <a:endParaRPr lang="en-US" sz="1050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264795" y="142875"/>
            <a:ext cx="8322310" cy="344170"/>
          </a:xfrm>
          <a:prstGeom prst="rect">
            <a:avLst/>
          </a:prstGeom>
        </p:spPr>
        <p:txBody>
          <a:bodyPr anchor="ctr"/>
          <a:lstStyle>
            <a:lvl1pPr defTabSz="607060">
              <a:spcBef>
                <a:spcPct val="0"/>
              </a:spcBef>
              <a:buNone/>
              <a:defRPr kumimoji="1" sz="2665" b="1" baseline="0">
                <a:solidFill>
                  <a:srgbClr val="1184CF"/>
                </a:solidFill>
                <a:latin typeface="+mj-lt"/>
                <a:ea typeface="微软雅黑" panose="020B0503020204020204" charset="-122"/>
                <a:cs typeface="+mj-cs"/>
              </a:defRPr>
            </a:lvl1pPr>
          </a:lstStyle>
          <a:p>
            <a:pPr algn="l">
              <a:buClrTx/>
              <a:buSzTx/>
              <a:buFontTx/>
            </a:pP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三、强化执行，提升通道产能</a:t>
            </a:r>
            <a:r>
              <a:rPr lang="en-US" altLang="zh-CN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|5G</a:t>
            </a: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物联</a:t>
            </a:r>
          </a:p>
        </p:txBody>
      </p:sp>
      <p:sp>
        <p:nvSpPr>
          <p:cNvPr id="30" name="圆角矩形 29"/>
          <p:cNvSpPr/>
          <p:nvPr>
            <p:custDataLst>
              <p:tags r:id="rId3"/>
            </p:custDataLst>
          </p:nvPr>
        </p:nvSpPr>
        <p:spPr>
          <a:xfrm>
            <a:off x="250825" y="1257935"/>
            <a:ext cx="8653780" cy="138303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012281" y="1127919"/>
            <a:ext cx="3003233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三大机制保障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439420" y="1384300"/>
            <a:ext cx="2237740" cy="26924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长转化周期产品项目化管理</a:t>
            </a:r>
            <a:endParaRPr lang="zh-CN" altLang="en-US" sz="900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3270250" y="1384300"/>
            <a:ext cx="2237105" cy="26924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普适性产品定点帮扶机制</a:t>
            </a:r>
            <a:endParaRPr lang="zh-CN" altLang="zh-CN" sz="900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336030" y="1377315"/>
            <a:ext cx="2237105" cy="26924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新产品特战攻坚机制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546100" y="1543685"/>
            <a:ext cx="2024380" cy="11734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加强商机挖掘，拓宽商机来源通路</a:t>
            </a:r>
            <a:endParaRPr lang="zh-CN" altLang="en-US" sz="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高拜走访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必谈</a:t>
            </a:r>
            <a:r>
              <a:rPr lang="en-US" altLang="zh-CN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专网和低空经济；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开卡需求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必问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模组来源及使用场景；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endParaRPr lang="zh-CN" altLang="en-US" sz="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压实看管责任，常态开展走访和研判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开展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提级管理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，市级统管走访支撑；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明确商机责任人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，项目化研判与跟进；</a:t>
            </a:r>
            <a:r>
              <a:rPr lang="en-US" altLang="zh-CN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endParaRPr lang="zh-CN" altLang="en-US" sz="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endParaRPr lang="en-US" altLang="zh-CN" sz="8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8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8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185795" y="1543685"/>
            <a:ext cx="2653665" cy="10775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开展网格帮扶，驻点辅导网格破零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分享优秀案例，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指导区县和网格发展破零；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巩固成功经验，避免</a:t>
            </a:r>
            <a:r>
              <a:rPr lang="en-US" altLang="zh-CN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“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雨过地湿</a:t>
            </a:r>
            <a:r>
              <a:rPr lang="en-US" altLang="zh-CN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强化执行穿透，先破零：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政走访，早播报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，普适产品帮扶直接触达一线；</a:t>
            </a:r>
            <a:r>
              <a:rPr lang="en-US" altLang="zh-CN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开展商机</a:t>
            </a:r>
            <a:r>
              <a:rPr lang="zh-CN" altLang="en-US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陪访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及客户经理营销</a:t>
            </a:r>
            <a:r>
              <a:rPr lang="zh-CN" altLang="en-US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话术抽查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6207125" y="1555115"/>
            <a:ext cx="2734945" cy="11233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政网协同特战队，拓覆盖专网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虚拟专网收入下达网络，引导网络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支撑前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移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  <a:endParaRPr lang="zh-CN" altLang="en-US" sz="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扭转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免费覆盖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观念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，推动覆盖专网付费落地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  <a:endParaRPr lang="zh-CN" altLang="en-US" sz="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Arial" panose="020B0604020202020204" pitchFamily="34" charset="0"/>
              <a:buNone/>
            </a:pPr>
            <a:endParaRPr lang="zh-CN" altLang="en-US" sz="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生态联动特战队，谋合作共赢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走访工业应用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供应商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，建立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商机共享合作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走访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模组厂家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，实现卡</a:t>
            </a:r>
            <a:r>
              <a:rPr lang="en-US" altLang="zh-CN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模组双向引流；</a:t>
            </a:r>
          </a:p>
        </p:txBody>
      </p:sp>
      <p:grpSp>
        <p:nvGrpSpPr>
          <p:cNvPr id="45" name="组合 44"/>
          <p:cNvGrpSpPr/>
          <p:nvPr/>
        </p:nvGrpSpPr>
        <p:grpSpPr>
          <a:xfrm>
            <a:off x="4705826" y="2997994"/>
            <a:ext cx="2012156" cy="1926907"/>
            <a:chOff x="563" y="5749"/>
            <a:chExt cx="5583" cy="4046"/>
          </a:xfrm>
        </p:grpSpPr>
        <p:sp>
          <p:nvSpPr>
            <p:cNvPr id="46" name="圆角矩形 45"/>
            <p:cNvSpPr/>
            <p:nvPr>
              <p:custDataLst>
                <p:tags r:id="rId7"/>
              </p:custDataLst>
            </p:nvPr>
          </p:nvSpPr>
          <p:spPr>
            <a:xfrm>
              <a:off x="563" y="6080"/>
              <a:ext cx="5583" cy="3715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和对讲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32899" y="2997994"/>
            <a:ext cx="2012156" cy="1921192"/>
            <a:chOff x="563" y="5749"/>
            <a:chExt cx="5583" cy="4034"/>
          </a:xfrm>
        </p:grpSpPr>
        <p:sp>
          <p:nvSpPr>
            <p:cNvPr id="52" name="圆角矩形 51"/>
            <p:cNvSpPr/>
            <p:nvPr>
              <p:custDataLst>
                <p:tags r:id="rId6"/>
              </p:custDataLst>
            </p:nvPr>
          </p:nvSpPr>
          <p:spPr>
            <a:xfrm>
              <a:off x="563" y="6080"/>
              <a:ext cx="5583" cy="3703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卡</a:t>
              </a:r>
              <a:r>
                <a:rPr lang="en-US" alt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+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模组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2519363" y="2997994"/>
            <a:ext cx="2012156" cy="1927384"/>
            <a:chOff x="563" y="5749"/>
            <a:chExt cx="5583" cy="4047"/>
          </a:xfrm>
        </p:grpSpPr>
        <p:sp>
          <p:nvSpPr>
            <p:cNvPr id="55" name="圆角矩形 54"/>
            <p:cNvSpPr/>
            <p:nvPr>
              <p:custDataLst>
                <p:tags r:id="rId5"/>
              </p:custDataLst>
            </p:nvPr>
          </p:nvSpPr>
          <p:spPr>
            <a:xfrm>
              <a:off x="563" y="6080"/>
              <a:ext cx="5583" cy="371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5G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专网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6892290" y="2997994"/>
            <a:ext cx="2012156" cy="1927860"/>
            <a:chOff x="563" y="5749"/>
            <a:chExt cx="5583" cy="4048"/>
          </a:xfrm>
        </p:grpSpPr>
        <p:sp>
          <p:nvSpPr>
            <p:cNvPr id="61" name="圆角矩形 60"/>
            <p:cNvSpPr/>
            <p:nvPr>
              <p:custDataLst>
                <p:tags r:id="rId4"/>
              </p:custDataLst>
            </p:nvPr>
          </p:nvSpPr>
          <p:spPr>
            <a:xfrm>
              <a:off x="563" y="6080"/>
              <a:ext cx="5583" cy="3717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千里眼</a:t>
              </a:r>
              <a:r>
                <a:rPr lang="en-US" alt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+AI</a:t>
              </a: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2432209" y="2817019"/>
            <a:ext cx="4864418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四大产品跟进机制，实现</a:t>
            </a: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县县有商机，行行有突破</a:t>
            </a:r>
            <a:endParaRPr lang="zh-CN" sz="105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330994" y="3260884"/>
            <a:ext cx="2011680" cy="496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</a:rPr>
              <a:t>深化模组厂家合作：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各县市分公司目前均已与至少一家主流模组厂家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建立常态协同机制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，双向引流促进业务拓展。</a:t>
            </a:r>
            <a:endParaRPr lang="zh-CN" altLang="en-US" sz="75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336233" y="3806043"/>
            <a:ext cx="2031206" cy="71866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主动布局深耕客情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分公司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深度挖掘县域产业特色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，聚焦冷链、小家电、光伏等重点领域开展客户培育；深化客户关系，通过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市公司、网格多级联动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维系客户，寻求存量客户新业务发展。</a:t>
            </a:r>
            <a:endParaRPr lang="zh-CN" altLang="en-US" sz="75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06303" y="3267075"/>
            <a:ext cx="2011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一呼百应加快落地：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结合公安群防群治工作政策，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嘉善、桐乡三季度完成破零，已落地县市扩大业务规模，年底前覆盖一半以上乡镇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7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6898005" y="3267075"/>
            <a:ext cx="2011680" cy="46434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用好外卖监管政策：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紧抓阳光厨房，对接监管局获取未安装店铺清单及到期清单，</a:t>
            </a:r>
            <a:r>
              <a:rPr lang="en-US" altLang="zh-CN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8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月底前各县市均要反馈清单并持续跟进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6898005" y="3776186"/>
            <a:ext cx="2011680" cy="7319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sz="750" b="1">
                <a:latin typeface="微软雅黑" panose="020B0503020204020204" charset="-122"/>
                <a:ea typeface="微软雅黑" panose="020B0503020204020204" charset="-122"/>
              </a:rPr>
              <a:t>主抓园区</a:t>
            </a:r>
            <a:r>
              <a:rPr lang="en-US" altLang="zh-CN" sz="750" b="1"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需求：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瞄准企业、校园、物业、企业客户的门卫室、监控室场所的视频监控分析需求，通过试用争取接入机会。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月底前区县完成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家试用接入，季度末完成付费用户破零。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4712970" y="3913823"/>
            <a:ext cx="2011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 fontAlgn="auto">
              <a:lnSpc>
                <a:spcPct val="12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政府工作机扩面推广：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各县市要清单式排摸县局办、乡镇街道的移动执法、办公需求，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下半年各县市均要达成规模破百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2516029" y="3214688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联动工业生态：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各分公司要主动对接优质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智能工厂解决方案供应商，确保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三季度至少达成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家战略合作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；</a:t>
            </a:r>
          </a:p>
        </p:txBody>
      </p:sp>
      <p:sp>
        <p:nvSpPr>
          <p:cNvPr id="101" name="文本框 100"/>
          <p:cNvSpPr txBox="1"/>
          <p:nvPr/>
        </p:nvSpPr>
        <p:spPr>
          <a:xfrm>
            <a:off x="2496979" y="4212431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加快案例复制：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精选全省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个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专网标杆案例，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各县市对标上报同类场景客户各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家，推动规模化复制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79" name="文本框 78"/>
          <p:cNvSpPr txBox="1"/>
          <p:nvPr/>
        </p:nvSpPr>
        <p:spPr>
          <a:xfrm>
            <a:off x="2516029" y="3698558"/>
            <a:ext cx="1974056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排摸本地需求：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市公司将下发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专网潜在客户清单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720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家，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分公司三季度前完成排摸并实现首批项目签约突破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422274" y="4524704"/>
            <a:ext cx="200993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成效：卡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模组累计出货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175.29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万套，其中新落地客户五家；</a:t>
            </a:r>
          </a:p>
          <a:p>
            <a:pPr indent="0">
              <a:buFont typeface="Arial" panose="020B0604020202020204" pitchFamily="34" charset="0"/>
              <a:buNone/>
            </a:pPr>
            <a:endParaRPr lang="zh-CN" altLang="en-US" sz="800" b="1" u="sng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2519680" y="4662805"/>
            <a:ext cx="201168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成效：</a:t>
            </a:r>
            <a:r>
              <a:rPr 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专网产品收入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万元，完成率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XX%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，全省第一；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虚拟专网收入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万元，绝对量全省第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</a:p>
        </p:txBody>
      </p:sp>
      <p:sp>
        <p:nvSpPr>
          <p:cNvPr id="84" name="文本框 83"/>
          <p:cNvSpPr txBox="1"/>
          <p:nvPr/>
        </p:nvSpPr>
        <p:spPr>
          <a:xfrm>
            <a:off x="4706620" y="4538345"/>
            <a:ext cx="201168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成效：</a:t>
            </a:r>
            <a:r>
              <a:rPr 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专网产品收入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万元，完成率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XX%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，全省第一；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虚拟专网收入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万元，绝对量全省第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文本框 137"/>
          <p:cNvSpPr txBox="1"/>
          <p:nvPr/>
        </p:nvSpPr>
        <p:spPr>
          <a:xfrm>
            <a:off x="319088" y="560388"/>
            <a:ext cx="8538686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以产品增收为主线，以行业需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求为牵引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，</a:t>
            </a:r>
            <a:r>
              <a:rPr lang="zh-CN" sz="1050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嘉兴公司围绕三大机制保障和四大重点产品，做深做实抓手型工作落地；通过深耕行业领域，项目产品协同，5G专网产品收入全省领先；通过抢拓高价值卡+模组业务、强化物联网应用复制，物联网产品相关收入增幅明显。</a:t>
            </a:r>
            <a:endParaRPr lang="en-US" sz="1050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264795" y="142875"/>
            <a:ext cx="8322310" cy="344170"/>
          </a:xfrm>
          <a:prstGeom prst="rect">
            <a:avLst/>
          </a:prstGeom>
        </p:spPr>
        <p:txBody>
          <a:bodyPr anchor="ctr"/>
          <a:lstStyle>
            <a:lvl1pPr defTabSz="607060">
              <a:spcBef>
                <a:spcPct val="0"/>
              </a:spcBef>
              <a:buNone/>
              <a:defRPr kumimoji="1" sz="2665" b="1" baseline="0">
                <a:solidFill>
                  <a:srgbClr val="1184CF"/>
                </a:solidFill>
                <a:latin typeface="+mj-lt"/>
                <a:ea typeface="微软雅黑" panose="020B0503020204020204" charset="-122"/>
                <a:cs typeface="+mj-cs"/>
              </a:defRPr>
            </a:lvl1pPr>
          </a:lstStyle>
          <a:p>
            <a:pPr algn="l">
              <a:buClrTx/>
              <a:buSzTx/>
              <a:buFontTx/>
            </a:pP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三、强化执行，提升通道产能</a:t>
            </a:r>
            <a:r>
              <a:rPr lang="en-US" altLang="zh-CN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|5G</a:t>
            </a: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物联</a:t>
            </a:r>
          </a:p>
        </p:txBody>
      </p:sp>
      <p:sp>
        <p:nvSpPr>
          <p:cNvPr id="30" name="圆角矩形 29"/>
          <p:cNvSpPr/>
          <p:nvPr>
            <p:custDataLst>
              <p:tags r:id="rId3"/>
            </p:custDataLst>
          </p:nvPr>
        </p:nvSpPr>
        <p:spPr>
          <a:xfrm>
            <a:off x="250825" y="1257935"/>
            <a:ext cx="8653780" cy="1383030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012281" y="1127919"/>
            <a:ext cx="3003233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三大机制保障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439420" y="1384300"/>
            <a:ext cx="2237740" cy="26924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长转化周期产品项目化管理</a:t>
            </a:r>
            <a:endParaRPr lang="zh-CN" altLang="en-US" sz="900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3270250" y="1384300"/>
            <a:ext cx="2237105" cy="26924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普适性产品定点帮扶机制</a:t>
            </a:r>
            <a:endParaRPr lang="zh-CN" altLang="zh-CN" sz="900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336030" y="1377315"/>
            <a:ext cx="2237105" cy="26924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00000"/>
              </a:lnSpc>
              <a:buFont typeface="Wingdings" panose="05000000000000000000" charset="0"/>
              <a:buNone/>
            </a:pPr>
            <a:r>
              <a:rPr 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新产品特战攻坚机制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546100" y="1543685"/>
            <a:ext cx="2024380" cy="11734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加强商机挖掘，拓宽商机来源通路</a:t>
            </a:r>
            <a:endParaRPr lang="zh-CN" altLang="en-US" sz="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高拜走访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必谈</a:t>
            </a:r>
            <a:r>
              <a:rPr lang="en-US" altLang="zh-CN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专网和低空经济；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开卡需求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必问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模组来源及使用场景；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endParaRPr lang="zh-CN" altLang="en-US" sz="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压实看管责任，常态开展走访和研判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开展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提级管理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，市级统管走访支撑；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明确商机责任人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，项目化研判与跟进；</a:t>
            </a:r>
            <a:r>
              <a:rPr lang="en-US" altLang="zh-CN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endParaRPr lang="zh-CN" altLang="en-US" sz="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endParaRPr lang="en-US" altLang="zh-CN" sz="8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8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8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185795" y="1543685"/>
            <a:ext cx="2653665" cy="10775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开展网格帮扶，驻点辅导网格破零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分享优秀案例，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指导区县和网格发展破零；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巩固成功经验，避免</a:t>
            </a:r>
            <a:r>
              <a:rPr lang="en-US" altLang="zh-CN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“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雨过地湿</a:t>
            </a:r>
            <a:r>
              <a:rPr lang="en-US" altLang="zh-CN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强化执行穿透，先破零：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政走访，早播报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，普适产品帮扶直接触达一线；</a:t>
            </a:r>
            <a:r>
              <a:rPr lang="en-US" altLang="zh-CN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开展商机</a:t>
            </a:r>
            <a:r>
              <a:rPr lang="zh-CN" altLang="en-US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陪访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及客户经理营销</a:t>
            </a:r>
            <a:r>
              <a:rPr lang="zh-CN" altLang="en-US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话术抽查</a:t>
            </a:r>
            <a:r>
              <a:rPr lang="zh-CN" altLang="en-US" sz="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6207125" y="1555115"/>
            <a:ext cx="2734945" cy="11233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政网协同特战队，拓覆盖专网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虚拟专网收入下达网络，引导网络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支撑前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移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  <a:endParaRPr lang="zh-CN" altLang="en-US" sz="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扭转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免费覆盖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观念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，推动覆盖专网付费落地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  <a:endParaRPr lang="zh-CN" altLang="en-US" sz="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Arial" panose="020B0604020202020204" pitchFamily="34" charset="0"/>
              <a:buNone/>
            </a:pPr>
            <a:endParaRPr lang="zh-CN" altLang="en-US" sz="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8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生态联动特战队，谋合作共赢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走访工业应用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供应商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，建立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商机共享合作</a:t>
            </a:r>
            <a:r>
              <a:rPr lang="en-US" altLang="zh-CN" sz="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;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走访</a:t>
            </a:r>
            <a:r>
              <a:rPr lang="zh-CN" altLang="en-US" sz="8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模组厂家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，实现卡</a:t>
            </a:r>
            <a:r>
              <a:rPr lang="en-US" altLang="zh-CN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模组双向引流；</a:t>
            </a:r>
          </a:p>
        </p:txBody>
      </p:sp>
      <p:grpSp>
        <p:nvGrpSpPr>
          <p:cNvPr id="45" name="组合 44"/>
          <p:cNvGrpSpPr/>
          <p:nvPr/>
        </p:nvGrpSpPr>
        <p:grpSpPr>
          <a:xfrm>
            <a:off x="4705826" y="2997994"/>
            <a:ext cx="2012156" cy="1926907"/>
            <a:chOff x="563" y="5749"/>
            <a:chExt cx="5583" cy="4046"/>
          </a:xfrm>
        </p:grpSpPr>
        <p:sp>
          <p:nvSpPr>
            <p:cNvPr id="46" name="圆角矩形 45"/>
            <p:cNvSpPr/>
            <p:nvPr>
              <p:custDataLst>
                <p:tags r:id="rId7"/>
              </p:custDataLst>
            </p:nvPr>
          </p:nvSpPr>
          <p:spPr>
            <a:xfrm>
              <a:off x="563" y="6080"/>
              <a:ext cx="5583" cy="3715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和对讲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32899" y="2997994"/>
            <a:ext cx="2012156" cy="1921192"/>
            <a:chOff x="563" y="5749"/>
            <a:chExt cx="5583" cy="4034"/>
          </a:xfrm>
        </p:grpSpPr>
        <p:sp>
          <p:nvSpPr>
            <p:cNvPr id="52" name="圆角矩形 51"/>
            <p:cNvSpPr/>
            <p:nvPr>
              <p:custDataLst>
                <p:tags r:id="rId6"/>
              </p:custDataLst>
            </p:nvPr>
          </p:nvSpPr>
          <p:spPr>
            <a:xfrm>
              <a:off x="563" y="6080"/>
              <a:ext cx="5583" cy="3703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卡</a:t>
              </a:r>
              <a:r>
                <a:rPr lang="en-US" alt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+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模组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2519363" y="2997994"/>
            <a:ext cx="2012156" cy="1927384"/>
            <a:chOff x="563" y="5749"/>
            <a:chExt cx="5583" cy="4047"/>
          </a:xfrm>
        </p:grpSpPr>
        <p:sp>
          <p:nvSpPr>
            <p:cNvPr id="55" name="圆角矩形 54"/>
            <p:cNvSpPr/>
            <p:nvPr>
              <p:custDataLst>
                <p:tags r:id="rId5"/>
              </p:custDataLst>
            </p:nvPr>
          </p:nvSpPr>
          <p:spPr>
            <a:xfrm>
              <a:off x="563" y="6080"/>
              <a:ext cx="5583" cy="371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5G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专网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6892290" y="2997994"/>
            <a:ext cx="2012156" cy="1927860"/>
            <a:chOff x="563" y="5749"/>
            <a:chExt cx="5583" cy="4048"/>
          </a:xfrm>
        </p:grpSpPr>
        <p:sp>
          <p:nvSpPr>
            <p:cNvPr id="61" name="圆角矩形 60"/>
            <p:cNvSpPr/>
            <p:nvPr>
              <p:custDataLst>
                <p:tags r:id="rId4"/>
              </p:custDataLst>
            </p:nvPr>
          </p:nvSpPr>
          <p:spPr>
            <a:xfrm>
              <a:off x="563" y="6080"/>
              <a:ext cx="5583" cy="3717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千里眼</a:t>
              </a:r>
              <a:r>
                <a:rPr lang="en-US" alt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+AI</a:t>
              </a: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2432209" y="2817019"/>
            <a:ext cx="4864418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四大产品跟进机制，实现</a:t>
            </a: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县县有商机，行行有突破</a:t>
            </a:r>
            <a:endParaRPr lang="zh-CN" sz="105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330994" y="3260884"/>
            <a:ext cx="2011680" cy="634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</a:rPr>
              <a:t>面向客户主动布局：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深度挖掘县域产业特色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，聚焦冷链、小家电、光伏等重点领域开展客户培育，目前各县市分公司均已针对特色场景开展客户培育。</a:t>
            </a:r>
            <a:endParaRPr lang="zh-CN" altLang="en-US" sz="75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330994" y="3908583"/>
            <a:ext cx="2031206" cy="71866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深耕客情驱动增长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通过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市公司、网格多级联动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及时响应客户需求，深化客户关系，以需求为导向，以客户信任为支撑，成功寻得存量客户新业务发展。</a:t>
            </a:r>
            <a:endParaRPr lang="zh-CN" altLang="en-US" sz="75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706303" y="3267075"/>
            <a:ext cx="2011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一呼百应加快落地：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结合公安群防群治工作政策，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嘉善、桐乡三季度完成破零，已落地县市扩大业务规模，年底前覆盖一半以上乡镇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7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6898005" y="3267075"/>
            <a:ext cx="2011680" cy="46434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用好外卖监管政策：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紧抓阳光厨房，对接监管局获取未安装店铺清单及到期清单，</a:t>
            </a:r>
            <a:r>
              <a:rPr lang="en-US" altLang="zh-CN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8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月底前各县市均要反馈清单并持续跟进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6898005" y="3776186"/>
            <a:ext cx="2011680" cy="7319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sz="750" b="1">
                <a:latin typeface="微软雅黑" panose="020B0503020204020204" charset="-122"/>
                <a:ea typeface="微软雅黑" panose="020B0503020204020204" charset="-122"/>
              </a:rPr>
              <a:t>主抓园区</a:t>
            </a:r>
            <a:r>
              <a:rPr lang="en-US" altLang="zh-CN" sz="750" b="1"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需求：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瞄准企业、校园、物业、企业客户的门卫室、监控室场所的视频监控分析需求，通过试用争取接入机会。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月底前区县完成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家试用接入，季度末完成付费用户破零。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4712970" y="3913823"/>
            <a:ext cx="2011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 fontAlgn="auto">
              <a:lnSpc>
                <a:spcPct val="12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政府工作机扩面推广：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各县市要清单式排摸县局办、乡镇街道的移动执法、办公需求，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下半年各县市均要达成规模破百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2516029" y="3214688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联动工业生态：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各分公司要主动对接优质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智能工厂解决方案供应商，确保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三季度至少达成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家战略合作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；</a:t>
            </a:r>
          </a:p>
        </p:txBody>
      </p:sp>
      <p:sp>
        <p:nvSpPr>
          <p:cNvPr id="101" name="文本框 100"/>
          <p:cNvSpPr txBox="1"/>
          <p:nvPr/>
        </p:nvSpPr>
        <p:spPr>
          <a:xfrm>
            <a:off x="2496979" y="4212431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加快案例复制：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精选全省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个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专网标杆案例，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各县市对标上报同类场景客户各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家，推动规模化复制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79" name="文本框 78"/>
          <p:cNvSpPr txBox="1"/>
          <p:nvPr/>
        </p:nvSpPr>
        <p:spPr>
          <a:xfrm>
            <a:off x="2516029" y="3698558"/>
            <a:ext cx="1974056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排摸本地需求：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市公司将下发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专网潜在客户清单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720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家，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分公司三季度前完成排摸并实现首批项目签约突破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422274" y="4545335"/>
            <a:ext cx="200993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成效：卡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模组累计出货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175.29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万套，其中新落地客户五家；</a:t>
            </a:r>
          </a:p>
          <a:p>
            <a:pPr indent="0">
              <a:buFont typeface="Arial" panose="020B0604020202020204" pitchFamily="34" charset="0"/>
              <a:buNone/>
            </a:pPr>
            <a:endParaRPr lang="zh-CN" altLang="en-US" sz="800" b="1" u="sng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2519680" y="4662805"/>
            <a:ext cx="201168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成效：</a:t>
            </a:r>
            <a:r>
              <a:rPr 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专网产品收入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万元，完成率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XX%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，全省第一；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虚拟专网收入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万元，绝对量全省第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</a:p>
        </p:txBody>
      </p:sp>
      <p:sp>
        <p:nvSpPr>
          <p:cNvPr id="84" name="文本框 83"/>
          <p:cNvSpPr txBox="1"/>
          <p:nvPr/>
        </p:nvSpPr>
        <p:spPr>
          <a:xfrm>
            <a:off x="4706620" y="4538345"/>
            <a:ext cx="201168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成效：</a:t>
            </a:r>
            <a:r>
              <a:rPr 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专网产品收入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万元，完成率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XX%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，全省第一；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虚拟专网收入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万元，绝对量全省第</a:t>
            </a:r>
            <a:r>
              <a:rPr lang="en-US" altLang="zh-CN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en-US" sz="8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2163623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本框 84"/>
          <p:cNvSpPr txBox="1"/>
          <p:nvPr/>
        </p:nvSpPr>
        <p:spPr>
          <a:xfrm>
            <a:off x="305276" y="529114"/>
            <a:ext cx="8540591" cy="5124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just" defTabSz="386080">
              <a:lnSpc>
                <a:spcPct val="150000"/>
              </a:lnSpc>
              <a:defRPr/>
            </a:pPr>
            <a:r>
              <a:rPr lang="en-US" altLang="zh-CN" sz="105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      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以产品增收为主线，以行业需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求为牵引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，通过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“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五有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”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机制开展全链条营销管理，落实三大保障机制，聚焦细分行业和重点场景，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发挥5G物联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视联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广连接、低门槛、强融合的优势，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全面推进5G物联网业务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拓面增收。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51460" y="222885"/>
            <a:ext cx="75971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>
              <a:buClrTx/>
              <a:buSzTx/>
              <a:buFontTx/>
            </a:pPr>
            <a:r>
              <a:rPr 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一、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产品</a:t>
            </a:r>
            <a:r>
              <a:rPr lang="en-US" alt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|5G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物联网下阶段举措</a:t>
            </a:r>
            <a:endParaRPr lang="en-US" b="1" dirty="0">
              <a:solidFill>
                <a:srgbClr val="1184CF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圆角矩形 39"/>
          <p:cNvSpPr/>
          <p:nvPr>
            <p:custDataLst>
              <p:tags r:id="rId2"/>
            </p:custDataLst>
          </p:nvPr>
        </p:nvSpPr>
        <p:spPr>
          <a:xfrm>
            <a:off x="268129" y="1169194"/>
            <a:ext cx="8671560" cy="124015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432209" y="1064419"/>
            <a:ext cx="4918234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通过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五有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”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开展全链条营销管理，做大做实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物联网产品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68605" y="4844891"/>
            <a:ext cx="8636794" cy="270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ctr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目标：下半年物联网产品收入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5800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万元，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5G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专网收入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2400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万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059906" y="2468404"/>
            <a:ext cx="3003233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三大机制保障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268129" y="2699861"/>
            <a:ext cx="2658904" cy="2065496"/>
            <a:chOff x="563" y="5749"/>
            <a:chExt cx="5583" cy="4337"/>
          </a:xfrm>
        </p:grpSpPr>
        <p:sp>
          <p:nvSpPr>
            <p:cNvPr id="32" name="圆角矩形 31"/>
            <p:cNvSpPr/>
            <p:nvPr>
              <p:custDataLst>
                <p:tags r:id="rId5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955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长周期产品项目化管理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机制</a:t>
              </a:r>
              <a:endParaRPr lang="en-US" alt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257074" y="2699861"/>
            <a:ext cx="2658428" cy="2065496"/>
            <a:chOff x="6638" y="5749"/>
            <a:chExt cx="5582" cy="4337"/>
          </a:xfrm>
        </p:grpSpPr>
        <p:sp>
          <p:nvSpPr>
            <p:cNvPr id="33" name="圆角矩形 32"/>
            <p:cNvSpPr/>
            <p:nvPr>
              <p:custDataLst>
                <p:tags r:id="rId4"/>
              </p:custDataLst>
            </p:nvPr>
          </p:nvSpPr>
          <p:spPr>
            <a:xfrm>
              <a:off x="6638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955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081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普适性产品定点帮扶机制</a:t>
              </a:r>
              <a:endParaRPr lang="en-US" alt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246019" y="2699861"/>
            <a:ext cx="2658428" cy="2065496"/>
            <a:chOff x="13115" y="5749"/>
            <a:chExt cx="5582" cy="4337"/>
          </a:xfrm>
        </p:grpSpPr>
        <p:sp>
          <p:nvSpPr>
            <p:cNvPr id="34" name="圆角矩形 33"/>
            <p:cNvSpPr/>
            <p:nvPr>
              <p:custDataLst>
                <p:tags r:id="rId3"/>
              </p:custDataLst>
            </p:nvPr>
          </p:nvSpPr>
          <p:spPr>
            <a:xfrm>
              <a:off x="13115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955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3558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新型产品特战攻坚机制</a:t>
              </a:r>
              <a:endParaRPr 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88633" y="1329690"/>
            <a:ext cx="1346835" cy="640556"/>
            <a:chOff x="1026" y="2792"/>
            <a:chExt cx="2828" cy="1345"/>
          </a:xfrm>
        </p:grpSpPr>
        <p:sp>
          <p:nvSpPr>
            <p:cNvPr id="26" name="文本框 25"/>
            <p:cNvSpPr txBox="1"/>
            <p:nvPr/>
          </p:nvSpPr>
          <p:spPr>
            <a:xfrm>
              <a:off x="1257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有政策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26" y="3192"/>
              <a:ext cx="2828" cy="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政策解读与业务适配，筑牢营销前提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217420" y="1329690"/>
            <a:ext cx="1346835" cy="640556"/>
            <a:chOff x="4406" y="2792"/>
            <a:chExt cx="2828" cy="1345"/>
          </a:xfrm>
        </p:grpSpPr>
        <p:sp>
          <p:nvSpPr>
            <p:cNvPr id="27" name="文本框 26"/>
            <p:cNvSpPr txBox="1"/>
            <p:nvPr/>
          </p:nvSpPr>
          <p:spPr>
            <a:xfrm>
              <a:off x="4637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有目标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406" y="3192"/>
              <a:ext cx="2828" cy="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基于政策导向的商机挖掘与精准筛选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946208" y="1329690"/>
            <a:ext cx="1346835" cy="640556"/>
            <a:chOff x="8404" y="2792"/>
            <a:chExt cx="2828" cy="1345"/>
          </a:xfrm>
        </p:grpSpPr>
        <p:sp>
          <p:nvSpPr>
            <p:cNvPr id="28" name="文本框 27"/>
            <p:cNvSpPr txBox="1"/>
            <p:nvPr/>
          </p:nvSpPr>
          <p:spPr>
            <a:xfrm>
              <a:off x="8635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有执行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8404" y="3192"/>
              <a:ext cx="2828" cy="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明确权责、过程监控，确保动作到位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674995" y="1329690"/>
            <a:ext cx="1346835" cy="717709"/>
            <a:chOff x="12322" y="2792"/>
            <a:chExt cx="2828" cy="1507"/>
          </a:xfrm>
        </p:grpSpPr>
        <p:sp>
          <p:nvSpPr>
            <p:cNvPr id="29" name="文本框 28"/>
            <p:cNvSpPr txBox="1"/>
            <p:nvPr/>
          </p:nvSpPr>
          <p:spPr>
            <a:xfrm>
              <a:off x="12553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有落地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322" y="3192"/>
              <a:ext cx="2828" cy="1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明确指标，量化评估，</a:t>
              </a:r>
            </a:p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做好结果导向与激励</a:t>
              </a: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7413784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成功经验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分享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114348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失败案例分析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79571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寻找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行业政策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80135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政策</a:t>
            </a:r>
          </a:p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分析研究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130743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匹配</a:t>
            </a:r>
          </a:p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目标行业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831306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输出目标客户清单</a:t>
            </a:r>
            <a:endParaRPr lang="zh-CN" altLang="en-US" sz="900" b="0" i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905250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整理规范话术口径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605814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压实走访责任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647373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做好指标通报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347936" y="2027396"/>
            <a:ext cx="676275" cy="4502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indent="0" algn="ctr" fontAlgn="auto">
              <a:lnSpc>
                <a:spcPts val="1400"/>
              </a:lnSpc>
              <a:spcBef>
                <a:spcPct val="0"/>
              </a:spcBef>
              <a:spcAft>
                <a:spcPts val="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明确激励考核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7403783" y="1329690"/>
            <a:ext cx="1346835" cy="717709"/>
            <a:chOff x="15961" y="2792"/>
            <a:chExt cx="2828" cy="1507"/>
          </a:xfrm>
        </p:grpSpPr>
        <p:sp>
          <p:nvSpPr>
            <p:cNvPr id="30" name="文本框 29"/>
            <p:cNvSpPr txBox="1"/>
            <p:nvPr/>
          </p:nvSpPr>
          <p:spPr>
            <a:xfrm>
              <a:off x="16192" y="2792"/>
              <a:ext cx="2367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171450" indent="-171450" algn="ctr">
                <a:buFont typeface="Wingdings" panose="05000000000000000000" charset="0"/>
                <a:buChar char="Ø"/>
              </a:pPr>
              <a:r>
                <a:rPr lang="zh-CN" sz="105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有复制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5961" y="3192"/>
              <a:ext cx="2828" cy="1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沉淀成功经验，</a:t>
              </a:r>
            </a:p>
            <a:p>
              <a:pPr marL="0" indent="0" algn="ctr">
                <a:lnSpc>
                  <a:spcPts val="14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zh-CN" altLang="en-US" sz="900" b="0" i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实现规模化增长</a:t>
              </a:r>
            </a:p>
          </p:txBody>
        </p:sp>
      </p:grpSp>
      <p:sp>
        <p:nvSpPr>
          <p:cNvPr id="43" name="左大括号 42"/>
          <p:cNvSpPr/>
          <p:nvPr/>
        </p:nvSpPr>
        <p:spPr>
          <a:xfrm rot="5400000">
            <a:off x="1016318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4" name="左大括号 43"/>
          <p:cNvSpPr/>
          <p:nvPr/>
        </p:nvSpPr>
        <p:spPr>
          <a:xfrm rot="5400000">
            <a:off x="2766060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左大括号 44"/>
          <p:cNvSpPr/>
          <p:nvPr/>
        </p:nvSpPr>
        <p:spPr>
          <a:xfrm rot="5400000">
            <a:off x="4515803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7" name="左大括号 46"/>
          <p:cNvSpPr/>
          <p:nvPr/>
        </p:nvSpPr>
        <p:spPr>
          <a:xfrm rot="5400000">
            <a:off x="6265545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8" name="左大括号 47"/>
          <p:cNvSpPr/>
          <p:nvPr/>
        </p:nvSpPr>
        <p:spPr>
          <a:xfrm rot="5400000">
            <a:off x="8015288" y="1185863"/>
            <a:ext cx="129540" cy="1451134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9" name="文本框 48"/>
          <p:cNvSpPr txBox="1"/>
          <p:nvPr/>
        </p:nvSpPr>
        <p:spPr>
          <a:xfrm>
            <a:off x="268129" y="2973229"/>
            <a:ext cx="2658428" cy="11734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r>
              <a:rPr lang="zh-CN" altLang="en-US" sz="9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加强商机挖掘，拓宽商机来源通路</a:t>
            </a:r>
            <a:endParaRPr lang="zh-CN" altLang="en-US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高拜走访必谈</a:t>
            </a: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专网和低空经济；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开展需求必问模组来源及使用场景；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生态合作实现</a:t>
            </a: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商机互补共享共赢；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研究政策匹配需求，研究行业商机；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endParaRPr lang="zh-CN" altLang="en-US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r>
              <a:rPr lang="zh-CN" altLang="en-US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压实看管责任，常态开展走访和研判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9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明确商机跟进责任人，明确走访要求；</a:t>
            </a: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endParaRPr lang="en-US" altLang="zh-CN" sz="9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Wingdings" panose="05000000000000000000" charset="0"/>
              <a:buNone/>
            </a:pPr>
            <a:endParaRPr lang="en-US" altLang="zh-CN" sz="9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9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9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257074" y="2949416"/>
            <a:ext cx="2658904" cy="119776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r>
              <a:rPr lang="zh-CN" altLang="en-US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开展驻点辅导：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开展弱项区县驻点指导，查原因找问题；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分享优秀案例，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指导区县和网格发展破零；固化经验，避免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“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雨过地湿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zh-CN" altLang="en-US" sz="9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endParaRPr lang="en-US" altLang="zh-CN" sz="9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l"/>
            </a:pPr>
            <a:r>
              <a:rPr lang="zh-CN" altLang="en-US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强化执行穿透：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从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“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事后追责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 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到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“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实时管控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”,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开展商机陪访及客户经理营销话术抽查，定点打卡开展走访复盘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</a:t>
            </a: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6231255" y="4151948"/>
            <a:ext cx="2656523" cy="5892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联合生态特战队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谋合作共赢</a:t>
            </a:r>
          </a:p>
          <a:p>
            <a:pPr indent="0" fontAlgn="auto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与工业应用供应商建立常态合作，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商机实现互补，提供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网络覆盖及个性化解决方案。</a:t>
            </a:r>
            <a:endParaRPr lang="zh-CN" altLang="en-US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231255" y="2955608"/>
            <a:ext cx="2656523" cy="2571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市专联动特战队拓视频</a:t>
            </a:r>
            <a:r>
              <a:rPr lang="en-US" altLang="zh-CN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AI</a:t>
            </a:r>
            <a:endParaRPr lang="en-US" altLang="zh-CN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6231255" y="3530441"/>
            <a:ext cx="2656523" cy="5892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9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政网协同特战队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拓覆盖专网</a:t>
            </a:r>
            <a:endParaRPr lang="zh-CN" altLang="en-US" sz="9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收入指标下达网络，引导网络支撑前移，扭转网络免费覆盖观念，推动覆盖专网付费商机落地。</a:t>
            </a:r>
            <a:endParaRPr lang="zh-CN" altLang="en-US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本框 84"/>
          <p:cNvSpPr txBox="1"/>
          <p:nvPr/>
        </p:nvSpPr>
        <p:spPr>
          <a:xfrm>
            <a:off x="305276" y="529114"/>
            <a:ext cx="8540591" cy="5124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just" defTabSz="386080">
              <a:lnSpc>
                <a:spcPct val="150000"/>
              </a:lnSpc>
              <a:defRPr/>
            </a:pPr>
            <a:r>
              <a:rPr lang="en-US" altLang="zh-CN" sz="105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      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以行业需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求为牵引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，以产品增收为主线，通过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“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五有要素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”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开展全链条营销管理。建立四大产品跟进机制，聚焦细分行业和重点场景，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发挥5G物联广连接、低门槛、强融合的优势，</a:t>
            </a:r>
            <a:r>
              <a:rPr lang="en-US" altLang="zh-CN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全面推进5G物联网业务</a:t>
            </a: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拓面增收。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51460" y="222885"/>
            <a:ext cx="75971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>
              <a:buClrTx/>
              <a:buSzTx/>
              <a:buFontTx/>
            </a:pPr>
            <a:r>
              <a:rPr 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一、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产品</a:t>
            </a:r>
            <a:r>
              <a:rPr lang="en-US" alt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|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向标品要增收</a:t>
            </a:r>
            <a:r>
              <a:rPr lang="en-US" alt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--5G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物联网</a:t>
            </a:r>
            <a:endParaRPr lang="en-US" b="1" dirty="0">
              <a:solidFill>
                <a:srgbClr val="1184CF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8605" y="4829175"/>
            <a:ext cx="8636794" cy="270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ctr" fontAlgn="auto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目标：下半年物联网产品收入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5800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万元，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5G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专网收入</a:t>
            </a:r>
            <a:r>
              <a:rPr lang="en-US" altLang="zh-CN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2400</a:t>
            </a:r>
            <a:r>
              <a:rPr lang="zh-CN" altLang="en-US" sz="9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万元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4705826" y="2649379"/>
            <a:ext cx="2012156" cy="2065496"/>
            <a:chOff x="563" y="5749"/>
            <a:chExt cx="5583" cy="4337"/>
          </a:xfrm>
        </p:grpSpPr>
        <p:sp>
          <p:nvSpPr>
            <p:cNvPr id="32" name="圆角矩形 31"/>
            <p:cNvSpPr/>
            <p:nvPr>
              <p:custDataLst>
                <p:tags r:id="rId18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和对讲</a:t>
              </a: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598646" y="1329690"/>
            <a:ext cx="1127284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algn="ctr">
              <a:buFont typeface="Wingdings" panose="05000000000000000000" charset="0"/>
              <a:buChar char="Ø"/>
            </a:pPr>
            <a:r>
              <a:rPr lang="zh-CN" sz="105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有政策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2327434" y="1329690"/>
            <a:ext cx="1127284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algn="ctr">
              <a:buFont typeface="Wingdings" panose="05000000000000000000" charset="0"/>
              <a:buChar char="Ø"/>
            </a:pPr>
            <a:r>
              <a:rPr lang="zh-CN" sz="105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有目标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397455" y="1329690"/>
            <a:ext cx="1127284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algn="ctr">
              <a:buFont typeface="Wingdings" panose="05000000000000000000" charset="0"/>
              <a:buChar char="Ø"/>
            </a:pPr>
            <a:r>
              <a:rPr lang="zh-CN" sz="105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有执行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5871210" y="1329690"/>
            <a:ext cx="1127284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algn="ctr">
              <a:buFont typeface="Wingdings" panose="05000000000000000000" charset="0"/>
              <a:buChar char="Ø"/>
            </a:pPr>
            <a:r>
              <a:rPr lang="zh-CN" sz="105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有落地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7534514" y="1329690"/>
            <a:ext cx="1127284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 algn="ctr">
              <a:buFont typeface="Wingdings" panose="05000000000000000000" charset="0"/>
              <a:buChar char="Ø"/>
            </a:pPr>
            <a:r>
              <a:rPr lang="zh-CN" sz="105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有复制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332899" y="2649379"/>
            <a:ext cx="2012156" cy="2065496"/>
            <a:chOff x="563" y="5749"/>
            <a:chExt cx="5583" cy="4337"/>
          </a:xfrm>
        </p:grpSpPr>
        <p:sp>
          <p:nvSpPr>
            <p:cNvPr id="20" name="圆角矩形 19"/>
            <p:cNvSpPr/>
            <p:nvPr>
              <p:custDataLst>
                <p:tags r:id="rId17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卡</a:t>
              </a:r>
              <a:r>
                <a:rPr lang="en-US" alt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+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模组</a:t>
              </a: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2519363" y="2649379"/>
            <a:ext cx="2012156" cy="2065496"/>
            <a:chOff x="563" y="5749"/>
            <a:chExt cx="5583" cy="4337"/>
          </a:xfrm>
        </p:grpSpPr>
        <p:sp>
          <p:nvSpPr>
            <p:cNvPr id="53" name="圆角矩形 52"/>
            <p:cNvSpPr/>
            <p:nvPr>
              <p:custDataLst>
                <p:tags r:id="rId16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5G</a:t>
              </a:r>
              <a:r>
                <a:rPr lang="zh-CN" altLang="en-US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专网</a:t>
              </a: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892290" y="2649379"/>
            <a:ext cx="2012156" cy="2065496"/>
            <a:chOff x="563" y="5749"/>
            <a:chExt cx="5583" cy="4337"/>
          </a:xfrm>
        </p:grpSpPr>
        <p:sp>
          <p:nvSpPr>
            <p:cNvPr id="56" name="圆角矩形 55"/>
            <p:cNvSpPr/>
            <p:nvPr>
              <p:custDataLst>
                <p:tags r:id="rId15"/>
              </p:custDataLst>
            </p:nvPr>
          </p:nvSpPr>
          <p:spPr>
            <a:xfrm>
              <a:off x="563" y="6080"/>
              <a:ext cx="5583" cy="4006"/>
            </a:xfrm>
            <a:prstGeom prst="roundRect">
              <a:avLst>
                <a:gd name="adj" fmla="val 2634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olid"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006" y="5749"/>
              <a:ext cx="4698" cy="6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t">
              <a:noAutofit/>
            </a:bodyPr>
            <a:lstStyle/>
            <a:p>
              <a:pPr indent="0" algn="ctr" fontAlgn="auto">
                <a:lnSpc>
                  <a:spcPct val="150000"/>
                </a:lnSpc>
                <a:buFont typeface="Wingdings" panose="05000000000000000000" charset="0"/>
                <a:buNone/>
              </a:pPr>
              <a:r>
                <a:rPr 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千里眼</a:t>
              </a:r>
              <a:r>
                <a:rPr lang="en-US" altLang="zh-CN" sz="1050" b="1" dirty="0">
                  <a:solidFill>
                    <a:srgbClr val="1184CF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+AI</a:t>
              </a: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332899" y="4212431"/>
            <a:ext cx="2011680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目标客户：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水电气生产企业，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物联网生产型企业、集成商</a:t>
            </a:r>
            <a:endParaRPr lang="zh-CN" altLang="en-US" sz="75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>
              <a:buFont typeface="Wingdings" panose="05000000000000000000" charset="0"/>
              <a:buChar char="Ø"/>
            </a:pPr>
            <a:endParaRPr lang="zh-CN" altLang="en-US" sz="7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295275" y="4485323"/>
            <a:ext cx="2081213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目标：本地模组企业新拓</a:t>
            </a:r>
            <a:r>
              <a:rPr lang="en-US" altLang="zh-CN" sz="750" b="1">
                <a:latin typeface="微软雅黑" panose="020B0503020204020204" charset="-122"/>
                <a:ea typeface="微软雅黑" panose="020B0503020204020204" charset="-122"/>
              </a:rPr>
              <a:t>7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家，落地</a:t>
            </a:r>
            <a:r>
              <a:rPr lang="en-US" altLang="zh-CN" sz="750" b="1">
                <a:latin typeface="微软雅黑" panose="020B0503020204020204" charset="-122"/>
                <a:ea typeface="微软雅黑" panose="020B0503020204020204" charset="-122"/>
              </a:rPr>
              <a:t>20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万套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2516029" y="4299585"/>
            <a:ext cx="2007870" cy="2495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目标客户：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工业制造企业、工业合作生态</a:t>
            </a: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2516981" y="4511040"/>
            <a:ext cx="1991678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目标：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专网落地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7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家</a:t>
            </a:r>
            <a:endParaRPr lang="en-US" altLang="zh-CN" sz="75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>
              <a:buFont typeface="Wingdings" panose="05000000000000000000" charset="0"/>
              <a:buChar char="Ø"/>
            </a:pPr>
            <a:endParaRPr lang="en-US" altLang="zh-CN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893719" y="4203383"/>
            <a:ext cx="1981200" cy="2767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目标客户：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政府监管单位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园区企业、校园、企业等</a:t>
            </a:r>
            <a:endParaRPr lang="zh-CN" altLang="en-US" sz="75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71450" indent="-171450">
              <a:buFont typeface="Wingdings" panose="05000000000000000000" charset="0"/>
              <a:buChar char="Ø"/>
            </a:pP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6909911" y="4521518"/>
            <a:ext cx="1965008" cy="20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目标：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视频叠加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AI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计费数超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路</a:t>
            </a: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32209" y="2468404"/>
            <a:ext cx="4864418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四大产品跟进机制，实现</a:t>
            </a: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Calibri" panose="020F0502020204030204" charset="0"/>
              </a:rPr>
              <a:t>县县有商机，行行有突破</a:t>
            </a:r>
            <a:endParaRPr lang="zh-CN" sz="105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680109" y="4081939"/>
            <a:ext cx="2027873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目标客户：</a:t>
            </a:r>
            <a:r>
              <a:rPr lang="zh-CN" altLang="en-US" sz="75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市县政法委、公安局等部门；安保物业、公共事业、餐饮酒店等客户；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4680109" y="4361974"/>
            <a:ext cx="202739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目标：</a:t>
            </a:r>
            <a:r>
              <a:rPr lang="zh-CN" altLang="en-US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一呼百应全市破零；</a:t>
            </a:r>
            <a:r>
              <a:rPr lang="zh-CN" altLang="en-US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工作机警务通</a:t>
            </a:r>
            <a:r>
              <a:rPr lang="en-US" altLang="zh-CN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平安通新增突破</a:t>
            </a:r>
            <a:r>
              <a:rPr lang="en-US" altLang="zh-CN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750" b="1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台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330994" y="2912269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面向厂家双向引流：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各分公司要与主流模组厂家建立常态协同机制，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三季度各分公司至少落地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个模组厂家开展协作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304324" y="3416618"/>
            <a:ext cx="2099310" cy="71866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面向客户主动布局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分公司要以县域特色为基础，围绕冷链、箱包、小家电、光伏等产业培育客户；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月底前每分公司需各选定并上报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个场景，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家目标单位开展培育，年底前每分公司至少完成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家单位新拓。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706303" y="2918460"/>
            <a:ext cx="2011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一呼百应加快落地：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结合公安群防群治工作政策，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嘉善、桐乡三季度完成破零，已落地县市扩大业务规模，年底前覆盖一半以上乡镇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7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898005" y="2918460"/>
            <a:ext cx="2011680" cy="46434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用好外卖监管政策：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紧抓阳光厨房，对接监管局获取未安装店铺清单及到期清单，</a:t>
            </a:r>
            <a:r>
              <a:rPr lang="en-US" altLang="zh-CN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8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月底前各县市均要反馈清单并持续跟进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；</a:t>
            </a:r>
          </a:p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zh-CN" altLang="en-US" sz="75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898005" y="3427571"/>
            <a:ext cx="2011680" cy="7319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sz="750" b="1">
                <a:latin typeface="微软雅黑" panose="020B0503020204020204" charset="-122"/>
                <a:ea typeface="微软雅黑" panose="020B0503020204020204" charset="-122"/>
              </a:rPr>
              <a:t>主抓园区</a:t>
            </a:r>
            <a:r>
              <a:rPr lang="en-US" altLang="zh-CN" sz="750" b="1"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需求：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瞄准企业、校园、物业、企业客户的门卫室、监控室场所的视频监控分析需求，通过试用争取接入机会。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月底前区县完成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家试用接入，季度末完成付费用户破零。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4712970" y="3565208"/>
            <a:ext cx="2011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 fontAlgn="auto">
              <a:lnSpc>
                <a:spcPct val="12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政府工作机扩面推广：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各县市要清单式排摸县局办、乡镇街道的移动执法、办公需求，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下半年各县市均要达成规模破百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2516029" y="2866073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联动工业生态：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各分公司要主动对接优质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智能工厂解决方案供应商，确保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三季度至少达成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家战略合作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；</a:t>
            </a:r>
          </a:p>
        </p:txBody>
      </p:sp>
      <p:sp>
        <p:nvSpPr>
          <p:cNvPr id="101" name="文本框 100"/>
          <p:cNvSpPr txBox="1"/>
          <p:nvPr/>
        </p:nvSpPr>
        <p:spPr>
          <a:xfrm>
            <a:off x="2496979" y="3863816"/>
            <a:ext cx="20116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加快案例复制：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精选全省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个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专网标杆案例，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各县市对标上报同类场景客户各</a:t>
            </a:r>
            <a:r>
              <a:rPr lang="en-US" altLang="zh-CN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家，推动规模化复制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516029" y="3349943"/>
            <a:ext cx="1974056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750" b="1">
                <a:latin typeface="微软雅黑" panose="020B0503020204020204" charset="-122"/>
                <a:ea typeface="微软雅黑" panose="020B0503020204020204" charset="-122"/>
              </a:rPr>
              <a:t>排摸本地需求：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市公司将下发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专网潜在客户清单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</a:rPr>
              <a:t>720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家，</a:t>
            </a:r>
            <a:r>
              <a:rPr lang="zh-CN" altLang="en-US" sz="75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分公司三季度前完成排摸并实现首批项目签约突破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295275" y="1512094"/>
            <a:ext cx="1707833" cy="270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聚焦行业指导政策</a:t>
            </a:r>
            <a:r>
              <a:rPr lang="en-US" altLang="zh-CN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个</a:t>
            </a:r>
          </a:p>
        </p:txBody>
      </p:sp>
      <p:sp>
        <p:nvSpPr>
          <p:cNvPr id="49" name="矩形 42"/>
          <p:cNvSpPr/>
          <p:nvPr>
            <p:custDataLst>
              <p:tags r:id="rId2"/>
            </p:custDataLst>
          </p:nvPr>
        </p:nvSpPr>
        <p:spPr bwMode="auto">
          <a:xfrm>
            <a:off x="355759" y="1706404"/>
            <a:ext cx="763429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医保刷脸认证</a:t>
            </a:r>
            <a:endParaRPr 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0" name="矩形 42"/>
          <p:cNvSpPr/>
          <p:nvPr>
            <p:custDataLst>
              <p:tags r:id="rId3"/>
            </p:custDataLst>
          </p:nvPr>
        </p:nvSpPr>
        <p:spPr bwMode="auto">
          <a:xfrm>
            <a:off x="1136333" y="1931670"/>
            <a:ext cx="763429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物联消防</a:t>
            </a:r>
            <a:endParaRPr 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1" name="矩形 42"/>
          <p:cNvSpPr/>
          <p:nvPr>
            <p:custDataLst>
              <p:tags r:id="rId4"/>
            </p:custDataLst>
          </p:nvPr>
        </p:nvSpPr>
        <p:spPr bwMode="auto">
          <a:xfrm>
            <a:off x="1136333" y="1706404"/>
            <a:ext cx="763429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新零售</a:t>
            </a:r>
            <a:endParaRPr 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3" name="矩形 42"/>
          <p:cNvSpPr/>
          <p:nvPr>
            <p:custDataLst>
              <p:tags r:id="rId5"/>
            </p:custDataLst>
          </p:nvPr>
        </p:nvSpPr>
        <p:spPr bwMode="auto">
          <a:xfrm>
            <a:off x="355759" y="2152174"/>
            <a:ext cx="763429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en-US" alt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灯联网</a:t>
            </a:r>
            <a:endParaRPr 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5" name="矩形 42"/>
          <p:cNvSpPr/>
          <p:nvPr>
            <p:custDataLst>
              <p:tags r:id="rId6"/>
            </p:custDataLst>
          </p:nvPr>
        </p:nvSpPr>
        <p:spPr bwMode="auto">
          <a:xfrm>
            <a:off x="1136333" y="2152174"/>
            <a:ext cx="763429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en-US" alt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医疗康养</a:t>
            </a:r>
            <a:endParaRPr 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矩形 42"/>
          <p:cNvSpPr/>
          <p:nvPr>
            <p:custDataLst>
              <p:tags r:id="rId7"/>
            </p:custDataLst>
          </p:nvPr>
        </p:nvSpPr>
        <p:spPr bwMode="auto">
          <a:xfrm>
            <a:off x="355759" y="1931670"/>
            <a:ext cx="763429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电动车新国标</a:t>
            </a:r>
            <a:endParaRPr 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矩形 42"/>
          <p:cNvSpPr/>
          <p:nvPr>
            <p:custDataLst>
              <p:tags r:id="rId8"/>
            </p:custDataLst>
          </p:nvPr>
        </p:nvSpPr>
        <p:spPr bwMode="auto">
          <a:xfrm>
            <a:off x="2002631" y="1706404"/>
            <a:ext cx="901065" cy="200501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医保刷脸终端</a:t>
            </a:r>
          </a:p>
        </p:txBody>
      </p:sp>
      <p:sp>
        <p:nvSpPr>
          <p:cNvPr id="4" name="矩形 42"/>
          <p:cNvSpPr/>
          <p:nvPr>
            <p:custDataLst>
              <p:tags r:id="rId9"/>
            </p:custDataLst>
          </p:nvPr>
        </p:nvSpPr>
        <p:spPr bwMode="auto">
          <a:xfrm>
            <a:off x="2937034" y="1931670"/>
            <a:ext cx="1171099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烟感、视频</a:t>
            </a:r>
            <a:r>
              <a:rPr lang="en-US" alt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AI</a:t>
            </a:r>
            <a:endParaRPr lang="en-US" alt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5" name="矩形 42"/>
          <p:cNvSpPr/>
          <p:nvPr>
            <p:custDataLst>
              <p:tags r:id="rId10"/>
            </p:custDataLst>
          </p:nvPr>
        </p:nvSpPr>
        <p:spPr bwMode="auto">
          <a:xfrm>
            <a:off x="2937034" y="1706404"/>
            <a:ext cx="1171099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模组、视频监控</a:t>
            </a:r>
            <a:endParaRPr 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矩形 42"/>
          <p:cNvSpPr/>
          <p:nvPr>
            <p:custDataLst>
              <p:tags r:id="rId11"/>
            </p:custDataLst>
          </p:nvPr>
        </p:nvSpPr>
        <p:spPr bwMode="auto">
          <a:xfrm>
            <a:off x="2002631" y="2152174"/>
            <a:ext cx="901065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远程空开、模组</a:t>
            </a:r>
          </a:p>
        </p:txBody>
      </p:sp>
      <p:sp>
        <p:nvSpPr>
          <p:cNvPr id="9" name="矩形 42"/>
          <p:cNvSpPr/>
          <p:nvPr>
            <p:custDataLst>
              <p:tags r:id="rId12"/>
            </p:custDataLst>
          </p:nvPr>
        </p:nvSpPr>
        <p:spPr bwMode="auto">
          <a:xfrm>
            <a:off x="2937034" y="2152174"/>
            <a:ext cx="1171099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手环、对讲机、工作机</a:t>
            </a:r>
            <a:endParaRPr 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矩形 42"/>
          <p:cNvSpPr/>
          <p:nvPr>
            <p:custDataLst>
              <p:tags r:id="rId13"/>
            </p:custDataLst>
          </p:nvPr>
        </p:nvSpPr>
        <p:spPr bwMode="auto">
          <a:xfrm>
            <a:off x="2002631" y="1931670"/>
            <a:ext cx="901065" cy="19192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电动车定位器</a:t>
            </a:r>
            <a:endParaRPr lang="zh-CN" sz="75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0" name="圆角矩形 39"/>
          <p:cNvSpPr/>
          <p:nvPr>
            <p:custDataLst>
              <p:tags r:id="rId14"/>
            </p:custDataLst>
          </p:nvPr>
        </p:nvSpPr>
        <p:spPr>
          <a:xfrm>
            <a:off x="268129" y="1169194"/>
            <a:ext cx="8671560" cy="1240155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95976" y="1516856"/>
            <a:ext cx="1580198" cy="270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匹配目标产品</a:t>
            </a:r>
            <a:r>
              <a:rPr lang="en-US" altLang="zh-CN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款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2432209" y="1064419"/>
            <a:ext cx="4918234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通过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五有要素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”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开展全链条营销管理，做大做实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物联网产品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424738" y="1520190"/>
            <a:ext cx="1346835" cy="270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分享经验，破零</a:t>
            </a:r>
            <a:r>
              <a:rPr lang="zh-CN" altLang="en-US" sz="9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辅导</a:t>
            </a:r>
            <a:endParaRPr lang="en-US" altLang="zh-CN" sz="900" b="0" i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13"/>
          <p:cNvSpPr/>
          <p:nvPr/>
        </p:nvSpPr>
        <p:spPr bwMode="auto">
          <a:xfrm>
            <a:off x="7419261" y="1706404"/>
            <a:ext cx="1357789" cy="27955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经验分享不少于20人次</a:t>
            </a:r>
          </a:p>
        </p:txBody>
      </p:sp>
      <p:sp>
        <p:nvSpPr>
          <p:cNvPr id="15" name="矩形 14"/>
          <p:cNvSpPr/>
          <p:nvPr/>
        </p:nvSpPr>
        <p:spPr bwMode="auto">
          <a:xfrm>
            <a:off x="7419499" y="2066449"/>
            <a:ext cx="1357789" cy="27955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网格早播报不少于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场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170998" y="1520190"/>
            <a:ext cx="1580198" cy="270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走访穿透、常态陪访</a:t>
            </a:r>
          </a:p>
        </p:txBody>
      </p:sp>
      <p:sp>
        <p:nvSpPr>
          <p:cNvPr id="18" name="矩形 17"/>
          <p:cNvSpPr/>
          <p:nvPr/>
        </p:nvSpPr>
        <p:spPr bwMode="auto">
          <a:xfrm>
            <a:off x="4282202" y="1706404"/>
            <a:ext cx="1357789" cy="27955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商机走访穿透不低于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200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次</a:t>
            </a:r>
          </a:p>
        </p:txBody>
      </p:sp>
      <p:sp>
        <p:nvSpPr>
          <p:cNvPr id="21" name="矩形 20"/>
          <p:cNvSpPr/>
          <p:nvPr/>
        </p:nvSpPr>
        <p:spPr bwMode="auto">
          <a:xfrm>
            <a:off x="4282440" y="2066449"/>
            <a:ext cx="1357789" cy="27955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市级陪同走访不少于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30</a:t>
            </a: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家</a:t>
            </a:r>
          </a:p>
        </p:txBody>
      </p:sp>
      <p:sp>
        <p:nvSpPr>
          <p:cNvPr id="24" name="矩形 23"/>
          <p:cNvSpPr/>
          <p:nvPr/>
        </p:nvSpPr>
        <p:spPr bwMode="auto">
          <a:xfrm>
            <a:off x="5870972" y="1706404"/>
            <a:ext cx="1357789" cy="27955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altLang="en-US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商机进展跟进与转化率考核</a:t>
            </a:r>
          </a:p>
        </p:txBody>
      </p:sp>
      <p:sp>
        <p:nvSpPr>
          <p:cNvPr id="31" name="矩形 30"/>
          <p:cNvSpPr/>
          <p:nvPr/>
        </p:nvSpPr>
        <p:spPr bwMode="auto">
          <a:xfrm>
            <a:off x="5865971" y="2066449"/>
            <a:ext cx="1357789" cy="279559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lIns="95661" tIns="60951" rIns="95661" bIns="60951" rtlCol="0" anchor="ctr" anchorCtr="0">
            <a:noAutofit/>
          </a:bodyPr>
          <a:lstStyle/>
          <a:p>
            <a:pPr lvl="0" algn="ctr" defTabSz="685800">
              <a:buClrTx/>
              <a:buSzTx/>
              <a:buFontTx/>
            </a:pPr>
            <a:r>
              <a:rPr 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县分破零率不低于</a:t>
            </a:r>
            <a:r>
              <a:rPr lang="en-US" altLang="zh-CN" sz="75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70%</a:t>
            </a:r>
            <a:endParaRPr lang="zh-CN" altLang="en-US" sz="75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769293" y="1507808"/>
            <a:ext cx="1580198" cy="270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lnSpc>
                <a:spcPts val="14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sz="900" b="0" i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管控商机，转化破零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圆角矩形 22"/>
          <p:cNvSpPr/>
          <p:nvPr>
            <p:custDataLst>
              <p:tags r:id="rId2"/>
            </p:custDataLst>
          </p:nvPr>
        </p:nvSpPr>
        <p:spPr>
          <a:xfrm>
            <a:off x="359569" y="1333500"/>
            <a:ext cx="4098131" cy="3596164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244441" y="1178719"/>
            <a:ext cx="2545556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indent="0" fontAlgn="auto"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拓新增：聚焦场景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推进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短彩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+”</a:t>
            </a:r>
            <a:endParaRPr lang="zh-CN" altLang="en-US" sz="105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499110" y="1406843"/>
            <a:ext cx="4013359" cy="704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endParaRPr lang="zh-CN" altLang="en-US" sz="900" dirty="0">
              <a:highlight>
                <a:srgbClr val="FFFF00"/>
              </a:highlight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圆角矩形 69"/>
          <p:cNvSpPr/>
          <p:nvPr>
            <p:custDataLst>
              <p:tags r:id="rId3"/>
            </p:custDataLst>
          </p:nvPr>
        </p:nvSpPr>
        <p:spPr>
          <a:xfrm>
            <a:off x="4759643" y="1313021"/>
            <a:ext cx="4098131" cy="3596164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5650706" y="1187291"/>
            <a:ext cx="2386013" cy="250508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noAutofit/>
          </a:bodyPr>
          <a:lstStyle/>
          <a:p>
            <a:pPr fontAlgn="auto"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r>
              <a:rPr 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XXX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：体系优化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提升使用</a:t>
            </a:r>
          </a:p>
        </p:txBody>
      </p:sp>
      <p:sp>
        <p:nvSpPr>
          <p:cNvPr id="138" name="文本框 137"/>
          <p:cNvSpPr txBox="1"/>
          <p:nvPr/>
        </p:nvSpPr>
        <p:spPr>
          <a:xfrm>
            <a:off x="319088" y="574358"/>
            <a:ext cx="8538686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en-US" altLang="zh-CN" sz="1050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</a:t>
            </a:r>
            <a:r>
              <a:rPr lang="zh-CN" sz="1050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嘉兴公司围绕重点产品做深做实抓手型工作落地，通过深耕行业领域，项目产品协同，5G专网产品收入全省领先；通过抢拓高价值卡+模组业务、强化物联网应用复制，物联网产品相关收入增幅明显。</a:t>
            </a:r>
            <a:endParaRPr lang="en-US" altLang="zh-CN" sz="1050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79571" y="1734185"/>
            <a:ext cx="1952625" cy="2266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en-US" alt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专网产品收入：回流第三方客户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359410" y="2665095"/>
            <a:ext cx="4098290" cy="3346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algn="l">
              <a:buClrTx/>
              <a:buSzTx/>
              <a:buFont typeface="Wingdings" panose="05000000000000000000" charset="0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标品发展：县市比学赶超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379730" y="4344035"/>
            <a:ext cx="407797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专网产品收入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万元，完成率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XX%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，全省第一；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虚拟专网收入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万元，绝对量全省第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XXXXXXXXXXXXXX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</a:p>
        </p:txBody>
      </p:sp>
      <p:sp>
        <p:nvSpPr>
          <p:cNvPr id="4" name="标题 1"/>
          <p:cNvSpPr txBox="1"/>
          <p:nvPr>
            <p:custDataLst>
              <p:tags r:id="rId4"/>
            </p:custDataLst>
          </p:nvPr>
        </p:nvSpPr>
        <p:spPr>
          <a:xfrm>
            <a:off x="264795" y="142875"/>
            <a:ext cx="8322310" cy="344170"/>
          </a:xfrm>
          <a:prstGeom prst="rect">
            <a:avLst/>
          </a:prstGeom>
        </p:spPr>
        <p:txBody>
          <a:bodyPr anchor="ctr"/>
          <a:lstStyle>
            <a:lvl1pPr defTabSz="607060">
              <a:spcBef>
                <a:spcPct val="0"/>
              </a:spcBef>
              <a:buNone/>
              <a:defRPr kumimoji="1" sz="2665" b="1" baseline="0">
                <a:solidFill>
                  <a:srgbClr val="1184CF"/>
                </a:solidFill>
                <a:latin typeface="+mj-lt"/>
                <a:ea typeface="微软雅黑" panose="020B0503020204020204" charset="-122"/>
                <a:cs typeface="+mj-cs"/>
              </a:defRPr>
            </a:lvl1pPr>
          </a:lstStyle>
          <a:p>
            <a:pPr algn="l">
              <a:buClrTx/>
              <a:buSzTx/>
              <a:buFontTx/>
            </a:pP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三、强化执行，提升通道产能</a:t>
            </a:r>
            <a:r>
              <a:rPr lang="en-US" altLang="zh-CN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|5G</a:t>
            </a: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物联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54880" y="1521460"/>
            <a:ext cx="4102735" cy="2266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聚焦迎回：回流第三方客户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779010" y="2665095"/>
            <a:ext cx="4078605" cy="3346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algn="l">
              <a:buClrTx/>
              <a:buSzTx/>
              <a:buFont typeface="Wingdings" panose="05000000000000000000" charset="0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看板对标：县市比学赶超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779645" y="4344670"/>
            <a:ext cx="40779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物联网产品收入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万元，同比增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，全省第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卡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模组累计出货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万套，绝对量全省第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，其中新落地客户五家；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视联网收入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万元，其中行业视频路数同比增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XX%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900" b="1" u="sng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圆角矩形 22"/>
          <p:cNvSpPr/>
          <p:nvPr>
            <p:custDataLst>
              <p:tags r:id="rId2"/>
            </p:custDataLst>
          </p:nvPr>
        </p:nvSpPr>
        <p:spPr>
          <a:xfrm>
            <a:off x="359569" y="1333500"/>
            <a:ext cx="4098131" cy="3596164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244441" y="1178719"/>
            <a:ext cx="2545556" cy="252730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spAutoFit/>
          </a:bodyPr>
          <a:lstStyle/>
          <a:p>
            <a:pPr indent="0" fontAlgn="auto"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拓新增：聚焦场景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推进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短彩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+”</a:t>
            </a:r>
            <a:endParaRPr lang="zh-CN" altLang="en-US" sz="105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499110" y="1406843"/>
            <a:ext cx="4013359" cy="704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endParaRPr lang="zh-CN" altLang="en-US" sz="900" dirty="0">
              <a:highlight>
                <a:srgbClr val="FFFF00"/>
              </a:highlight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9110" y="3637598"/>
            <a:ext cx="1952625" cy="2266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挖掘增值：推进</a:t>
            </a:r>
            <a:r>
              <a:rPr lang="en-US" alt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传统短信</a:t>
            </a:r>
            <a:r>
              <a:rPr lang="en-US" alt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+X”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40410" y="3799999"/>
            <a:ext cx="138112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传统短信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5G</a:t>
            </a:r>
            <a:r>
              <a:rPr lang="zh-CN" altLang="en-US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消息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70735" y="3799840"/>
            <a:ext cx="131000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传统短信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异网短信</a:t>
            </a:r>
          </a:p>
        </p:txBody>
      </p:sp>
      <p:sp>
        <p:nvSpPr>
          <p:cNvPr id="16" name="矩形 15"/>
          <p:cNvSpPr/>
          <p:nvPr/>
        </p:nvSpPr>
        <p:spPr>
          <a:xfrm>
            <a:off x="527526" y="4002564"/>
            <a:ext cx="671513" cy="1819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文本升级图文</a:t>
            </a:r>
          </a:p>
        </p:txBody>
      </p:sp>
      <p:sp>
        <p:nvSpPr>
          <p:cNvPr id="18" name="矩形 17"/>
          <p:cNvSpPr/>
          <p:nvPr/>
        </p:nvSpPr>
        <p:spPr>
          <a:xfrm>
            <a:off x="1223328" y="4002564"/>
            <a:ext cx="671513" cy="1819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链接升级卡片</a:t>
            </a:r>
          </a:p>
        </p:txBody>
      </p:sp>
      <p:sp>
        <p:nvSpPr>
          <p:cNvPr id="20" name="矩形 19"/>
          <p:cNvSpPr/>
          <p:nvPr/>
        </p:nvSpPr>
        <p:spPr>
          <a:xfrm>
            <a:off x="815340" y="4214495"/>
            <a:ext cx="876935" cy="1822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消息</a:t>
            </a:r>
            <a:r>
              <a:rPr lang="en-US" altLang="zh-CN" sz="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+AI/</a:t>
            </a:r>
            <a:r>
              <a:rPr lang="zh-CN" altLang="en-US" sz="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大数据</a:t>
            </a:r>
          </a:p>
        </p:txBody>
      </p:sp>
      <p:sp>
        <p:nvSpPr>
          <p:cNvPr id="21" name="矩形 20"/>
          <p:cNvSpPr/>
          <p:nvPr/>
        </p:nvSpPr>
        <p:spPr>
          <a:xfrm>
            <a:off x="2070735" y="4139565"/>
            <a:ext cx="450533" cy="1819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某集团</a:t>
            </a:r>
          </a:p>
        </p:txBody>
      </p:sp>
      <p:cxnSp>
        <p:nvCxnSpPr>
          <p:cNvPr id="26" name="直接箭头连接符 25"/>
          <p:cNvCxnSpPr/>
          <p:nvPr/>
        </p:nvCxnSpPr>
        <p:spPr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21" idx="3"/>
          </p:cNvCxnSpPr>
          <p:nvPr/>
        </p:nvCxnSpPr>
        <p:spPr>
          <a:xfrm flipV="1">
            <a:off x="2521268" y="4101941"/>
            <a:ext cx="143351" cy="128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21" idx="3"/>
          </p:cNvCxnSpPr>
          <p:nvPr/>
        </p:nvCxnSpPr>
        <p:spPr>
          <a:xfrm flipV="1">
            <a:off x="2521268" y="4210209"/>
            <a:ext cx="197644" cy="209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1" idx="3"/>
          </p:cNvCxnSpPr>
          <p:nvPr/>
        </p:nvCxnSpPr>
        <p:spPr>
          <a:xfrm>
            <a:off x="2521268" y="4230529"/>
            <a:ext cx="143351" cy="871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2704624" y="4022884"/>
            <a:ext cx="1381125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移动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75%</a:t>
            </a:r>
          </a:p>
          <a:p>
            <a:pPr>
              <a:buClrTx/>
              <a:buSzTx/>
              <a:buFontTx/>
            </a:pP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电信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15%</a:t>
            </a:r>
          </a:p>
          <a:p>
            <a:pPr>
              <a:buClrTx/>
              <a:buSzTx/>
              <a:buFontTx/>
            </a:pP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联通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10%</a:t>
            </a:r>
          </a:p>
        </p:txBody>
      </p:sp>
      <p:pic>
        <p:nvPicPr>
          <p:cNvPr id="38" name="图片 37" descr="大拇指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435293" y="4478973"/>
            <a:ext cx="223361" cy="223361"/>
          </a:xfrm>
          <a:prstGeom prst="rect">
            <a:avLst/>
          </a:prstGeom>
        </p:spPr>
      </p:pic>
      <p:pic>
        <p:nvPicPr>
          <p:cNvPr id="42" name="图片 41" descr="大拇指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1955959" y="4472464"/>
            <a:ext cx="223361" cy="223361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638175" y="4424045"/>
            <a:ext cx="1326515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桐乡交警大队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融合订购云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MAS+5</a:t>
            </a:r>
            <a:r>
              <a:rPr 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视信业务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75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zh-CN" altLang="en-US" sz="75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万元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2112010" y="4445794"/>
            <a:ext cx="133873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战客 嘉兴市**健康委员会短信</a:t>
            </a:r>
            <a:r>
              <a:rPr lang="en-US" sz="75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27.6万</a:t>
            </a:r>
            <a:r>
              <a:rPr 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元</a:t>
            </a:r>
          </a:p>
        </p:txBody>
      </p:sp>
      <p:sp>
        <p:nvSpPr>
          <p:cNvPr id="70" name="圆角矩形 69"/>
          <p:cNvSpPr/>
          <p:nvPr>
            <p:custDataLst>
              <p:tags r:id="rId5"/>
            </p:custDataLst>
          </p:nvPr>
        </p:nvSpPr>
        <p:spPr>
          <a:xfrm>
            <a:off x="4759643" y="1313021"/>
            <a:ext cx="4098131" cy="3596164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5650706" y="1187291"/>
            <a:ext cx="2386013" cy="250508"/>
          </a:xfrm>
          <a:prstGeom prst="rect">
            <a:avLst/>
          </a:prstGeom>
          <a:solidFill>
            <a:srgbClr val="1184CF"/>
          </a:solidFill>
        </p:spPr>
        <p:txBody>
          <a:bodyPr wrap="square" rtlCol="0">
            <a:noAutofit/>
          </a:bodyPr>
          <a:lstStyle/>
          <a:p>
            <a:pPr fontAlgn="auto">
              <a:spcBef>
                <a:spcPts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r>
              <a:rPr 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XXX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：体系优化</a:t>
            </a:r>
            <a:r>
              <a:rPr lang="en-US" altLang="zh-CN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10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提升使用</a:t>
            </a:r>
          </a:p>
        </p:txBody>
      </p:sp>
      <p:sp>
        <p:nvSpPr>
          <p:cNvPr id="101" name="文本框 100"/>
          <p:cNvSpPr txBox="1"/>
          <p:nvPr/>
        </p:nvSpPr>
        <p:spPr>
          <a:xfrm>
            <a:off x="4867751" y="1408748"/>
            <a:ext cx="2371725" cy="2266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0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续签跟进：持续优化异动预警责任体系  </a:t>
            </a:r>
          </a:p>
        </p:txBody>
      </p:sp>
      <p:sp>
        <p:nvSpPr>
          <p:cNvPr id="104" name="textbox 864"/>
          <p:cNvSpPr/>
          <p:nvPr>
            <p:custDataLst>
              <p:tags r:id="rId6"/>
            </p:custDataLst>
          </p:nvPr>
        </p:nvSpPr>
        <p:spPr>
          <a:xfrm>
            <a:off x="4867751" y="2322989"/>
            <a:ext cx="3563779" cy="208121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marL="186055" indent="0" algn="l" rtl="0" eaLnBrk="0" fontAlgn="auto">
              <a:lnSpc>
                <a:spcPct val="120000"/>
              </a:lnSpc>
            </a:pPr>
            <a:r>
              <a:rPr lang="zh-CN" altLang="en-US" sz="9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根据使用情况，有针对性进行客户续签推进。</a:t>
            </a:r>
            <a:r>
              <a:rPr lang="zh-CN" sz="900" kern="0" spc="4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endParaRPr lang="zh-CN" altLang="zh-CN" sz="900" b="1" u="sng" kern="0" spc="4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5" name="textbox 864"/>
          <p:cNvSpPr/>
          <p:nvPr>
            <p:custDataLst>
              <p:tags r:id="rId7"/>
            </p:custDataLst>
          </p:nvPr>
        </p:nvSpPr>
        <p:spPr>
          <a:xfrm>
            <a:off x="4832033" y="1602581"/>
            <a:ext cx="2897981" cy="222409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l" rtl="0" eaLnBrk="0" fontAlgn="auto">
              <a:lnSpc>
                <a:spcPct val="120000"/>
              </a:lnSpc>
            </a:pPr>
            <a:r>
              <a:rPr lang="en-US" altLang="zh-CN" sz="9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lang="zh-CN" altLang="en-US" sz="900" kern="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建立发送异常模型，要求分公司闭环跟进集团清单</a:t>
            </a:r>
          </a:p>
        </p:txBody>
      </p:sp>
      <p:sp>
        <p:nvSpPr>
          <p:cNvPr id="106" name="textbox 982"/>
          <p:cNvSpPr/>
          <p:nvPr>
            <p:custDataLst>
              <p:tags r:id="rId8"/>
            </p:custDataLst>
          </p:nvPr>
        </p:nvSpPr>
        <p:spPr>
          <a:xfrm>
            <a:off x="4907280" y="1836896"/>
            <a:ext cx="648176" cy="263366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lstStyle/>
          <a:p>
            <a:pPr algn="ctr" rtl="0" eaLnBrk="0">
              <a:lnSpc>
                <a:spcPct val="150000"/>
              </a:lnSpc>
            </a:pPr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包年、按条、包月</a:t>
            </a:r>
          </a:p>
          <a:p>
            <a:pPr algn="ctr" rtl="0" eaLnBrk="0">
              <a:lnSpc>
                <a:spcPct val="150000"/>
              </a:lnSpc>
            </a:pPr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全量存量用户</a:t>
            </a:r>
          </a:p>
        </p:txBody>
      </p:sp>
      <p:sp>
        <p:nvSpPr>
          <p:cNvPr id="107" name="path"/>
          <p:cNvSpPr/>
          <p:nvPr>
            <p:custDataLst>
              <p:tags r:id="rId9"/>
            </p:custDataLst>
          </p:nvPr>
        </p:nvSpPr>
        <p:spPr>
          <a:xfrm>
            <a:off x="5604668" y="1864901"/>
            <a:ext cx="216408" cy="216407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8" name="textbox 980"/>
          <p:cNvSpPr/>
          <p:nvPr>
            <p:custDataLst>
              <p:tags r:id="rId10"/>
            </p:custDataLst>
          </p:nvPr>
        </p:nvSpPr>
        <p:spPr>
          <a:xfrm>
            <a:off x="5958364" y="1836896"/>
            <a:ext cx="672465" cy="294323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lstStyle/>
          <a:p>
            <a:pPr algn="ctr" rtl="0" eaLnBrk="0">
              <a:lnSpc>
                <a:spcPct val="150000"/>
              </a:lnSpc>
              <a:buClrTx/>
              <a:buSzTx/>
              <a:buNone/>
            </a:pPr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滚动3个月发送</a:t>
            </a:r>
          </a:p>
          <a:p>
            <a:pPr algn="ctr" rtl="0" eaLnBrk="0">
              <a:lnSpc>
                <a:spcPct val="150000"/>
              </a:lnSpc>
              <a:buClrTx/>
              <a:buSzTx/>
              <a:buNone/>
            </a:pPr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数量监控</a:t>
            </a:r>
          </a:p>
        </p:txBody>
      </p:sp>
      <p:sp>
        <p:nvSpPr>
          <p:cNvPr id="110" name="path"/>
          <p:cNvSpPr/>
          <p:nvPr>
            <p:custDataLst>
              <p:tags r:id="rId11"/>
            </p:custDataLst>
          </p:nvPr>
        </p:nvSpPr>
        <p:spPr>
          <a:xfrm>
            <a:off x="6661149" y="1871790"/>
            <a:ext cx="216408" cy="216407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1" name="textbox 980"/>
          <p:cNvSpPr/>
          <p:nvPr>
            <p:custDataLst>
              <p:tags r:id="rId12"/>
            </p:custDataLst>
          </p:nvPr>
        </p:nvSpPr>
        <p:spPr>
          <a:xfrm>
            <a:off x="6923246" y="1841659"/>
            <a:ext cx="807244" cy="326231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lstStyle/>
          <a:p>
            <a:pPr algn="ctr" rtl="0" eaLnBrk="0">
              <a:lnSpc>
                <a:spcPct val="150000"/>
              </a:lnSpc>
              <a:buClrTx/>
              <a:buSzTx/>
              <a:buNone/>
            </a:pPr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发送量下降20%及以上的清单推送</a:t>
            </a:r>
          </a:p>
          <a:p>
            <a:pPr algn="ctr" rtl="0" eaLnBrk="0">
              <a:lnSpc>
                <a:spcPct val="150000"/>
              </a:lnSpc>
              <a:buClrTx/>
              <a:buSzTx/>
              <a:buNone/>
            </a:pPr>
            <a:endParaRPr lang="zh-CN" altLang="en-US" sz="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2" name="path"/>
          <p:cNvSpPr/>
          <p:nvPr>
            <p:custDataLst>
              <p:tags r:id="rId13"/>
            </p:custDataLst>
          </p:nvPr>
        </p:nvSpPr>
        <p:spPr>
          <a:xfrm>
            <a:off x="7783194" y="1871949"/>
            <a:ext cx="216408" cy="216407"/>
          </a:xfrm>
          <a:custGeom>
            <a:avLst/>
            <a:gdLst/>
            <a:ahLst/>
            <a:cxnLst/>
            <a:rect l="0" t="0" r="0" b="0"/>
            <a:pathLst>
              <a:path w="340" h="340">
                <a:moveTo>
                  <a:pt x="0" y="83"/>
                </a:moveTo>
                <a:lnTo>
                  <a:pt x="170" y="83"/>
                </a:lnTo>
                <a:lnTo>
                  <a:pt x="170" y="0"/>
                </a:lnTo>
                <a:lnTo>
                  <a:pt x="340" y="170"/>
                </a:lnTo>
                <a:lnTo>
                  <a:pt x="170" y="340"/>
                </a:lnTo>
                <a:lnTo>
                  <a:pt x="170" y="254"/>
                </a:lnTo>
                <a:lnTo>
                  <a:pt x="0" y="254"/>
                </a:lnTo>
                <a:lnTo>
                  <a:pt x="0" y="83"/>
                </a:lnTo>
              </a:path>
            </a:pathLst>
          </a:custGeom>
          <a:solidFill>
            <a:srgbClr val="C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3" name="textbox 980"/>
          <p:cNvSpPr/>
          <p:nvPr>
            <p:custDataLst>
              <p:tags r:id="rId14"/>
            </p:custDataLst>
          </p:nvPr>
        </p:nvSpPr>
        <p:spPr>
          <a:xfrm>
            <a:off x="8036719" y="1824990"/>
            <a:ext cx="779145" cy="342424"/>
          </a:xfrm>
          <a:prstGeom prst="rect">
            <a:avLst/>
          </a:prstGeom>
          <a:solidFill>
            <a:srgbClr val="DCE6F2"/>
          </a:solidFill>
        </p:spPr>
        <p:txBody>
          <a:bodyPr vert="horz" wrap="square" lIns="0" tIns="0" rIns="0" bIns="0"/>
          <a:lstStyle/>
          <a:p>
            <a:pPr algn="ctr" rtl="0" eaLnBrk="0">
              <a:lnSpc>
                <a:spcPct val="150000"/>
              </a:lnSpc>
              <a:buClrTx/>
              <a:buSzTx/>
              <a:buNone/>
            </a:pPr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主动关怀，必须上门明确原因</a:t>
            </a:r>
          </a:p>
          <a:p>
            <a:pPr algn="ctr" rtl="0" eaLnBrk="0">
              <a:lnSpc>
                <a:spcPct val="150000"/>
              </a:lnSpc>
              <a:buClrTx/>
              <a:buSzTx/>
              <a:buNone/>
            </a:pPr>
            <a:endParaRPr lang="zh-CN" altLang="en-US" sz="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319088" y="574358"/>
            <a:ext cx="8538686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0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短彩信是政企最高效益的木本收入，新拓方面通过加强渗透、挖掘增值、聚焦迎回做大短彩业务规模和收入贡献，存量方面通过精细管理、压实责任，创造客户需求稳定收入基本盘。</a:t>
            </a:r>
          </a:p>
        </p:txBody>
      </p:sp>
      <p:sp>
        <p:nvSpPr>
          <p:cNvPr id="139" name="文本框 138"/>
          <p:cNvSpPr txBox="1"/>
          <p:nvPr/>
        </p:nvSpPr>
        <p:spPr>
          <a:xfrm>
            <a:off x="4812983" y="2182019"/>
            <a:ext cx="2336006" cy="2266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使用关怀：方方面面提升用户使用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404336" y="1388745"/>
            <a:ext cx="1952625" cy="2266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>
              <a:buFont typeface="Wingdings" panose="05000000000000000000" charset="0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聚焦迎回：回流第三方客户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04336" y="1539240"/>
            <a:ext cx="4008120" cy="9963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defTabSz="914400" fontAlgn="auto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聚焦省内“代理有接入、直签未渗透”的流失客户(判定为异网或第三方接入客户)，清单式逐一作竞对回流。</a:t>
            </a:r>
          </a:p>
        </p:txBody>
      </p:sp>
      <p:sp>
        <p:nvSpPr>
          <p:cNvPr id="36" name="TextBox 14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230822" y="2161064"/>
            <a:ext cx="1184275" cy="356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60000"/>
                    <a:lumOff val="4000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上市企业</a:t>
            </a: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注册资金超</a:t>
            </a:r>
            <a:r>
              <a:rPr lang="en-US" altLang="zh-CN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</a:t>
            </a: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万</a:t>
            </a: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已上报</a:t>
            </a:r>
            <a:r>
              <a:rPr lang="en-US" altLang="zh-CN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237</a:t>
            </a:r>
            <a:r>
              <a:rPr lang="zh-CN" altLang="en-US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个关键词</a:t>
            </a:r>
          </a:p>
        </p:txBody>
      </p:sp>
      <p:sp>
        <p:nvSpPr>
          <p:cNvPr id="37" name="矩形 36"/>
          <p:cNvSpPr/>
          <p:nvPr>
            <p:custDataLst>
              <p:tags r:id="rId16"/>
            </p:custDataLst>
          </p:nvPr>
        </p:nvSpPr>
        <p:spPr>
          <a:xfrm>
            <a:off x="433547" y="2032476"/>
            <a:ext cx="756920" cy="162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53934" tIns="26965" rIns="53934" bIns="26965" numCol="1" spcCol="0" anchor="ctr" anchorCtr="0">
            <a:noAutofit/>
          </a:bodyPr>
          <a:lstStyle>
            <a:lvl1pPr marL="0" lvl="0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1pPr>
            <a:lvl2pPr marL="457200" lvl="1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2pPr>
            <a:lvl3pPr marL="914400" lvl="2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3pPr>
            <a:lvl4pPr marL="1371600" lvl="3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4pPr>
            <a:lvl5pPr marL="1828800" lvl="4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5pPr>
            <a:lvl6pPr marL="2286000" lvl="5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6pPr>
            <a:lvl7pPr marL="2743200" lvl="6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7pPr>
            <a:lvl8pPr marL="3200400" lvl="7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8pPr>
            <a:lvl9pPr marL="3657600" lvl="8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9pPr>
          </a:lstStyle>
          <a:p>
            <a:pPr algn="ctr" defTabSz="456565"/>
            <a:r>
              <a:rPr lang="zh-CN" altLang="en-US" sz="750">
                <a:latin typeface="微软雅黑" panose="020B0503020204020204" charset="-122"/>
                <a:sym typeface="+mn-ea"/>
              </a:rPr>
              <a:t>商机获取</a:t>
            </a:r>
          </a:p>
        </p:txBody>
      </p:sp>
      <p:sp>
        <p:nvSpPr>
          <p:cNvPr id="39" name="TextBox 14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1201896" y="2184876"/>
            <a:ext cx="1184275" cy="356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60000"/>
                    <a:lumOff val="4000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发送时间</a:t>
            </a: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消息内容</a:t>
            </a: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altLang="zh-CN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136</a:t>
            </a:r>
            <a:r>
              <a:rPr lang="zh-CN" altLang="en-US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条记录归属</a:t>
            </a:r>
            <a:r>
              <a:rPr lang="en-US" altLang="zh-CN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44</a:t>
            </a:r>
            <a:r>
              <a:rPr lang="zh-CN" altLang="en-US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家</a:t>
            </a:r>
          </a:p>
        </p:txBody>
      </p:sp>
      <p:sp>
        <p:nvSpPr>
          <p:cNvPr id="40" name="矩形 39"/>
          <p:cNvSpPr/>
          <p:nvPr>
            <p:custDataLst>
              <p:tags r:id="rId18"/>
            </p:custDataLst>
          </p:nvPr>
        </p:nvSpPr>
        <p:spPr>
          <a:xfrm>
            <a:off x="1404620" y="2056289"/>
            <a:ext cx="756920" cy="162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53934" tIns="26965" rIns="53934" bIns="26965" numCol="1" spcCol="0" anchor="ctr" anchorCtr="0">
            <a:noAutofit/>
          </a:bodyPr>
          <a:lstStyle>
            <a:lvl1pPr marL="0" lvl="0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1pPr>
            <a:lvl2pPr marL="457200" lvl="1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2pPr>
            <a:lvl3pPr marL="914400" lvl="2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3pPr>
            <a:lvl4pPr marL="1371600" lvl="3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4pPr>
            <a:lvl5pPr marL="1828800" lvl="4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5pPr>
            <a:lvl6pPr marL="2286000" lvl="5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6pPr>
            <a:lvl7pPr marL="2743200" lvl="6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7pPr>
            <a:lvl8pPr marL="3200400" lvl="7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8pPr>
            <a:lvl9pPr marL="3657600" lvl="8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9pPr>
          </a:lstStyle>
          <a:p>
            <a:pPr algn="ctr" defTabSz="456565">
              <a:buClrTx/>
              <a:buSzTx/>
              <a:buFontTx/>
            </a:pPr>
            <a:r>
              <a:rPr lang="zh-CN" altLang="en-US" sz="750">
                <a:latin typeface="微软雅黑" panose="020B0503020204020204" charset="-122"/>
                <a:sym typeface="+mn-ea"/>
              </a:rPr>
              <a:t>技术检测</a:t>
            </a:r>
          </a:p>
        </p:txBody>
      </p:sp>
      <p:sp>
        <p:nvSpPr>
          <p:cNvPr id="41" name="TextBox 14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2178209" y="2189639"/>
            <a:ext cx="1184275" cy="356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60000"/>
                    <a:lumOff val="4000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技术拦截</a:t>
            </a: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75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回流话术</a:t>
            </a: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桐乡</a:t>
            </a:r>
            <a:r>
              <a:rPr lang="en-US" altLang="zh-CN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**</a:t>
            </a:r>
            <a:r>
              <a:rPr lang="zh-CN" altLang="en-US" sz="75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集团回流成功</a:t>
            </a: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75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20"/>
            </p:custDataLst>
          </p:nvPr>
        </p:nvSpPr>
        <p:spPr>
          <a:xfrm>
            <a:off x="2380933" y="2061051"/>
            <a:ext cx="756920" cy="162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53934" tIns="26965" rIns="53934" bIns="26965" numCol="1" spcCol="0" anchor="ctr" anchorCtr="0">
            <a:noAutofit/>
          </a:bodyPr>
          <a:lstStyle>
            <a:lvl1pPr marL="0" lvl="0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1pPr>
            <a:lvl2pPr marL="457200" lvl="1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2pPr>
            <a:lvl3pPr marL="914400" lvl="2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3pPr>
            <a:lvl4pPr marL="1371600" lvl="3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4pPr>
            <a:lvl5pPr marL="1828800" lvl="4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5pPr>
            <a:lvl6pPr marL="2286000" lvl="5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6pPr>
            <a:lvl7pPr marL="2743200" lvl="6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7pPr>
            <a:lvl8pPr marL="3200400" lvl="7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8pPr>
            <a:lvl9pPr marL="3657600" lvl="8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9pPr>
          </a:lstStyle>
          <a:p>
            <a:pPr algn="ctr" defTabSz="456565"/>
            <a:r>
              <a:rPr lang="zh-CN" altLang="en-US" sz="750">
                <a:latin typeface="微软雅黑" panose="020B0503020204020204" charset="-122"/>
                <a:sym typeface="+mn-ea"/>
              </a:rPr>
              <a:t>策反回流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170873" y="2241233"/>
            <a:ext cx="134159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转化率已达</a:t>
            </a:r>
          </a:p>
          <a:p>
            <a:pPr algn="ctr">
              <a:buClrTx/>
              <a:buSzTx/>
              <a:buFontTx/>
            </a:pPr>
            <a:r>
              <a:rPr lang="en-US" altLang="zh-CN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32</a:t>
            </a:r>
            <a:r>
              <a:rPr lang="zh-CN" altLang="en-US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%</a:t>
            </a:r>
          </a:p>
        </p:txBody>
      </p:sp>
      <p:sp>
        <p:nvSpPr>
          <p:cNvPr id="22" name="矩形 21"/>
          <p:cNvSpPr/>
          <p:nvPr>
            <p:custDataLst>
              <p:tags r:id="rId21"/>
            </p:custDataLst>
          </p:nvPr>
        </p:nvSpPr>
        <p:spPr>
          <a:xfrm>
            <a:off x="4893945" y="2522538"/>
            <a:ext cx="943451" cy="19383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53934" tIns="26965" rIns="53934" bIns="26965" numCol="1" spcCol="0" anchor="ctr" anchorCtr="0">
            <a:noAutofit/>
          </a:bodyPr>
          <a:lstStyle>
            <a:lvl1pPr marL="0" lvl="0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1pPr>
            <a:lvl2pPr marL="457200" lvl="1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2pPr>
            <a:lvl3pPr marL="914400" lvl="2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3pPr>
            <a:lvl4pPr marL="1371600" lvl="3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4pPr>
            <a:lvl5pPr marL="1828800" lvl="4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5pPr>
            <a:lvl6pPr marL="2286000" lvl="5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6pPr>
            <a:lvl7pPr marL="2743200" lvl="6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7pPr>
            <a:lvl8pPr marL="3200400" lvl="7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8pPr>
            <a:lvl9pPr marL="3657600" lvl="8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9pPr>
          </a:lstStyle>
          <a:p>
            <a:pPr algn="ctr" defTabSz="456565"/>
            <a:r>
              <a:rPr lang="en-US" altLang="zh-CN" sz="900">
                <a:latin typeface="微软雅黑" panose="020B0503020204020204" charset="-122"/>
                <a:sym typeface="+mn-ea"/>
              </a:rPr>
              <a:t>90%</a:t>
            </a:r>
            <a:r>
              <a:rPr lang="zh-CN" altLang="en-US" sz="900">
                <a:latin typeface="微软雅黑" panose="020B0503020204020204" charset="-122"/>
                <a:sym typeface="+mn-ea"/>
              </a:rPr>
              <a:t>使用率</a:t>
            </a:r>
          </a:p>
        </p:txBody>
      </p:sp>
      <p:sp>
        <p:nvSpPr>
          <p:cNvPr id="44" name="矩形 43"/>
          <p:cNvSpPr/>
          <p:nvPr>
            <p:custDataLst>
              <p:tags r:id="rId22"/>
            </p:custDataLst>
          </p:nvPr>
        </p:nvSpPr>
        <p:spPr>
          <a:xfrm>
            <a:off x="6207443" y="2522061"/>
            <a:ext cx="1058228" cy="1943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53934" tIns="26965" rIns="53934" bIns="26965" numCol="1" spcCol="0" anchor="ctr" anchorCtr="0">
            <a:noAutofit/>
          </a:bodyPr>
          <a:lstStyle>
            <a:lvl1pPr marL="0" lvl="0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1pPr>
            <a:lvl2pPr marL="457200" lvl="1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2pPr>
            <a:lvl3pPr marL="914400" lvl="2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3pPr>
            <a:lvl4pPr marL="1371600" lvl="3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4pPr>
            <a:lvl5pPr marL="1828800" lvl="4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5pPr>
            <a:lvl6pPr marL="2286000" lvl="5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6pPr>
            <a:lvl7pPr marL="2743200" lvl="6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7pPr>
            <a:lvl8pPr marL="3200400" lvl="7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8pPr>
            <a:lvl9pPr marL="3657600" lvl="8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9pPr>
          </a:lstStyle>
          <a:p>
            <a:pPr algn="ctr" defTabSz="456565"/>
            <a:r>
              <a:rPr lang="en-US" altLang="zh-CN" sz="900">
                <a:latin typeface="微软雅黑" panose="020B0503020204020204" charset="-122"/>
                <a:sym typeface="+mn-ea"/>
              </a:rPr>
              <a:t>30%-90%</a:t>
            </a:r>
            <a:r>
              <a:rPr lang="zh-CN" altLang="en-US" sz="900">
                <a:latin typeface="微软雅黑" panose="020B0503020204020204" charset="-122"/>
                <a:sym typeface="+mn-ea"/>
              </a:rPr>
              <a:t>使用率</a:t>
            </a:r>
          </a:p>
        </p:txBody>
      </p:sp>
      <p:sp>
        <p:nvSpPr>
          <p:cNvPr id="47" name="矩形 46"/>
          <p:cNvSpPr/>
          <p:nvPr>
            <p:custDataLst>
              <p:tags r:id="rId23"/>
            </p:custDataLst>
          </p:nvPr>
        </p:nvSpPr>
        <p:spPr>
          <a:xfrm>
            <a:off x="7675721" y="2522061"/>
            <a:ext cx="1006316" cy="1943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53934" tIns="26965" rIns="53934" bIns="26965" numCol="1" spcCol="0" anchor="ctr" anchorCtr="0">
            <a:noAutofit/>
          </a:bodyPr>
          <a:lstStyle>
            <a:lvl1pPr marL="0" lvl="0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1pPr>
            <a:lvl2pPr marL="457200" lvl="1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2pPr>
            <a:lvl3pPr marL="914400" lvl="2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3pPr>
            <a:lvl4pPr marL="1371600" lvl="3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4pPr>
            <a:lvl5pPr marL="1828800" lvl="4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5pPr>
            <a:lvl6pPr marL="2286000" lvl="5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6pPr>
            <a:lvl7pPr marL="2743200" lvl="6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7pPr>
            <a:lvl8pPr marL="3200400" lvl="7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8pPr>
            <a:lvl9pPr marL="3657600" lvl="8" algn="l" defTabSz="914400">
              <a:defRPr sz="1800" kern="1200">
                <a:solidFill>
                  <a:srgbClr val="000000"/>
                </a:solidFill>
                <a:latin typeface="Calibri" panose="020F0502020204030204"/>
                <a:ea typeface="微软雅黑" panose="020B0503020204020204" charset="-122"/>
              </a:defRPr>
            </a:lvl9pPr>
          </a:lstStyle>
          <a:p>
            <a:pPr algn="ctr" defTabSz="456565"/>
            <a:r>
              <a:rPr lang="en-US" altLang="zh-CN" sz="900">
                <a:latin typeface="微软雅黑" panose="020B0503020204020204" charset="-122"/>
                <a:sym typeface="+mn-ea"/>
              </a:rPr>
              <a:t>0-30%</a:t>
            </a:r>
            <a:r>
              <a:rPr lang="zh-CN" altLang="en-US" sz="900">
                <a:latin typeface="微软雅黑" panose="020B0503020204020204" charset="-122"/>
                <a:sym typeface="+mn-ea"/>
              </a:rPr>
              <a:t>使用率</a:t>
            </a:r>
          </a:p>
        </p:txBody>
      </p:sp>
      <p:sp>
        <p:nvSpPr>
          <p:cNvPr id="49" name="下箭头 48"/>
          <p:cNvSpPr/>
          <p:nvPr/>
        </p:nvSpPr>
        <p:spPr>
          <a:xfrm>
            <a:off x="5083493" y="2821146"/>
            <a:ext cx="594360" cy="108109"/>
          </a:xfrm>
          <a:prstGeom prst="downArrow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2" name="文本框 51"/>
          <p:cNvSpPr txBox="1"/>
          <p:nvPr/>
        </p:nvSpPr>
        <p:spPr>
          <a:xfrm>
            <a:off x="4766786" y="2959894"/>
            <a:ext cx="13258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争取融合订购提价值</a:t>
            </a:r>
          </a:p>
          <a:p>
            <a:pPr algn="ctr">
              <a:buClrTx/>
              <a:buSzTx/>
              <a:buFontTx/>
            </a:pP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升级需求厂家陪访，定制专属</a:t>
            </a:r>
            <a:r>
              <a:rPr lang="en-US" altLang="zh-CN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DEMO</a:t>
            </a:r>
          </a:p>
        </p:txBody>
      </p:sp>
      <p:pic>
        <p:nvPicPr>
          <p:cNvPr id="53" name="图片 52" descr="8d140ce4cef67f4dfecce719098f8c5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4813459" y="3477895"/>
            <a:ext cx="534353" cy="491014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5407819" y="3488373"/>
            <a:ext cx="475774" cy="526256"/>
          </a:xfrm>
          <a:prstGeom prst="rect">
            <a:avLst/>
          </a:prstGeom>
        </p:spPr>
      </p:pic>
      <p:sp>
        <p:nvSpPr>
          <p:cNvPr id="57" name="下箭头 56"/>
          <p:cNvSpPr/>
          <p:nvPr/>
        </p:nvSpPr>
        <p:spPr>
          <a:xfrm>
            <a:off x="6409373" y="2821146"/>
            <a:ext cx="594360" cy="108109"/>
          </a:xfrm>
          <a:prstGeom prst="downArrow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9" name="下箭头 58"/>
          <p:cNvSpPr/>
          <p:nvPr/>
        </p:nvSpPr>
        <p:spPr>
          <a:xfrm>
            <a:off x="7800499" y="2821146"/>
            <a:ext cx="594360" cy="108109"/>
          </a:xfrm>
          <a:prstGeom prst="downArrow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0" name="文本框 59"/>
          <p:cNvSpPr txBox="1"/>
          <p:nvPr/>
        </p:nvSpPr>
        <p:spPr>
          <a:xfrm>
            <a:off x="6055519" y="2931319"/>
            <a:ext cx="1326833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争取扩容提套餐</a:t>
            </a:r>
          </a:p>
          <a:p>
            <a:pPr algn="ctr">
              <a:buClrTx/>
              <a:buSzTx/>
              <a:buFontTx/>
            </a:pP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给予价格优惠</a:t>
            </a:r>
          </a:p>
          <a:p>
            <a:pPr algn="ctr">
              <a:buClrTx/>
              <a:buSzTx/>
              <a:buFontTx/>
            </a:pP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鼓励客户提档次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7316470" y="2931160"/>
            <a:ext cx="164147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推动客户短信发送</a:t>
            </a:r>
          </a:p>
          <a:p>
            <a:pPr algn="ctr">
              <a:buClrTx/>
              <a:buSzTx/>
              <a:buFontTx/>
            </a:pP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每周热点需求海报推送</a:t>
            </a:r>
            <a:endParaRPr lang="zh-CN" altLang="en-US" sz="9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buClrTx/>
              <a:buSzTx/>
              <a:buFontTx/>
            </a:pP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时事热点文字案例及时分享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8180070" y="3445986"/>
            <a:ext cx="407194" cy="543401"/>
          </a:xfrm>
          <a:prstGeom prst="rect">
            <a:avLst/>
          </a:prstGeom>
        </p:spPr>
      </p:pic>
      <p:graphicFrame>
        <p:nvGraphicFramePr>
          <p:cNvPr id="65" name="表格 64"/>
          <p:cNvGraphicFramePr/>
          <p:nvPr/>
        </p:nvGraphicFramePr>
        <p:xfrm>
          <a:off x="6207443" y="3382169"/>
          <a:ext cx="1028700" cy="632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4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1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5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</a:rPr>
                        <a:t>套餐价格</a:t>
                      </a:r>
                      <a:endParaRPr lang="en-US" altLang="en-US" sz="750" b="0">
                        <a:solidFill>
                          <a:srgbClr val="000000"/>
                        </a:solidFill>
                        <a:latin typeface="微软雅黑" panose="020B0503020204020204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5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</a:rPr>
                        <a:t>折扣</a:t>
                      </a:r>
                      <a:endParaRPr lang="en-US" altLang="en-US" sz="750" b="0">
                        <a:solidFill>
                          <a:srgbClr val="000000"/>
                        </a:solidFill>
                        <a:latin typeface="微软雅黑" panose="020B0503020204020204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1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5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</a:rPr>
                        <a:t>5万以上</a:t>
                      </a:r>
                      <a:endParaRPr lang="en-US" altLang="en-US" sz="750" b="0">
                        <a:solidFill>
                          <a:srgbClr val="000000"/>
                        </a:solidFill>
                        <a:latin typeface="微软雅黑" panose="020B0503020204020204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5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</a:rPr>
                        <a:t>8折</a:t>
                      </a:r>
                      <a:endParaRPr lang="en-US" altLang="en-US" sz="750" b="0">
                        <a:solidFill>
                          <a:srgbClr val="000000"/>
                        </a:solidFill>
                        <a:latin typeface="微软雅黑" panose="020B0503020204020204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1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5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</a:rPr>
                        <a:t>3万以上</a:t>
                      </a:r>
                      <a:endParaRPr lang="en-US" altLang="en-US" sz="750" b="0">
                        <a:solidFill>
                          <a:srgbClr val="000000"/>
                        </a:solidFill>
                        <a:latin typeface="微软雅黑" panose="020B0503020204020204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5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</a:rPr>
                        <a:t>9折</a:t>
                      </a:r>
                      <a:endParaRPr lang="en-US" altLang="en-US" sz="750" b="0">
                        <a:solidFill>
                          <a:srgbClr val="000000"/>
                        </a:solidFill>
                        <a:latin typeface="微软雅黑" panose="020B0503020204020204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1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5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</a:rPr>
                        <a:t>1万以上</a:t>
                      </a:r>
                      <a:endParaRPr lang="en-US" altLang="en-US" sz="750" b="0">
                        <a:solidFill>
                          <a:srgbClr val="000000"/>
                        </a:solidFill>
                        <a:latin typeface="微软雅黑" panose="020B0503020204020204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5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charset="-122"/>
                        </a:rPr>
                        <a:t>9.5折</a:t>
                      </a:r>
                      <a:endParaRPr lang="en-US" altLang="en-US" sz="750" b="0">
                        <a:solidFill>
                          <a:srgbClr val="000000"/>
                        </a:solidFill>
                        <a:latin typeface="微软雅黑" panose="020B0503020204020204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0" name="文本框 29"/>
          <p:cNvSpPr txBox="1"/>
          <p:nvPr/>
        </p:nvSpPr>
        <p:spPr>
          <a:xfrm>
            <a:off x="5958840" y="4628039"/>
            <a:ext cx="21012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业务续签率6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7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%，同比提升2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7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%</a:t>
            </a:r>
          </a:p>
          <a:p>
            <a:endParaRPr lang="zh-CN" altLang="en-US" sz="900" b="1" u="sng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430203" y="4340701"/>
            <a:ext cx="677704" cy="2276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mpd="sng">
            <a:noFill/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0" algn="ctr" fontAlgn="auto">
              <a:lnSpc>
                <a:spcPct val="100000"/>
              </a:lnSpc>
              <a:buClrTx/>
              <a:buSzTx/>
              <a:buFontTx/>
            </a:pPr>
            <a:r>
              <a:rPr lang="zh-CN" altLang="en-US" sz="675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未续签</a:t>
            </a:r>
          </a:p>
          <a:p>
            <a:pPr indent="0" algn="ctr" fontAlgn="auto">
              <a:lnSpc>
                <a:spcPct val="100000"/>
              </a:lnSpc>
              <a:buClrTx/>
              <a:buSzTx/>
              <a:buFontTx/>
            </a:pPr>
            <a:r>
              <a:rPr lang="zh-CN" altLang="en-US" sz="675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扣罚</a:t>
            </a:r>
            <a:r>
              <a:rPr lang="en-US" altLang="zh-CN" sz="675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</p:txBody>
      </p:sp>
      <p:sp>
        <p:nvSpPr>
          <p:cNvPr id="58" name="矩形 57"/>
          <p:cNvSpPr/>
          <p:nvPr/>
        </p:nvSpPr>
        <p:spPr>
          <a:xfrm>
            <a:off x="6213158" y="4340701"/>
            <a:ext cx="677704" cy="2276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mpd="sng">
            <a:noFill/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0" algn="ctr" fontAlgn="auto">
              <a:lnSpc>
                <a:spcPct val="100000"/>
              </a:lnSpc>
              <a:buClrTx/>
              <a:buSzTx/>
              <a:buFontTx/>
            </a:pPr>
            <a:r>
              <a:rPr lang="zh-CN" altLang="en-US" sz="675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提高弹性比例及封顶值</a:t>
            </a:r>
          </a:p>
        </p:txBody>
      </p:sp>
      <p:pic>
        <p:nvPicPr>
          <p:cNvPr id="67" name="picture 4302"/>
          <p:cNvPicPr>
            <a:picLocks noChangeAspect="1"/>
          </p:cNvPicPr>
          <p:nvPr/>
        </p:nvPicPr>
        <p:blipFill>
          <a:blip r:embed="rId32" cstate="print"/>
          <a:stretch>
            <a:fillRect/>
          </a:stretch>
        </p:blipFill>
        <p:spPr>
          <a:xfrm>
            <a:off x="6588919" y="4584700"/>
            <a:ext cx="611029" cy="57150"/>
          </a:xfrm>
          <a:prstGeom prst="rect">
            <a:avLst/>
          </a:prstGeom>
        </p:spPr>
      </p:pic>
      <p:sp>
        <p:nvSpPr>
          <p:cNvPr id="68" name="文本框 67"/>
          <p:cNvSpPr txBox="1"/>
          <p:nvPr/>
        </p:nvSpPr>
        <p:spPr>
          <a:xfrm>
            <a:off x="4791551" y="4087813"/>
            <a:ext cx="2371725" cy="2266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fontAlgn="auto">
              <a:lnSpc>
                <a:spcPct val="10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考核导向：提升客户经理积极性</a:t>
            </a:r>
          </a:p>
        </p:txBody>
      </p:sp>
      <p:sp>
        <p:nvSpPr>
          <p:cNvPr id="69" name="矩形 68"/>
          <p:cNvSpPr/>
          <p:nvPr/>
        </p:nvSpPr>
        <p:spPr>
          <a:xfrm>
            <a:off x="7024688" y="4345623"/>
            <a:ext cx="1456849" cy="21240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mpd="sng">
            <a:noFill/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Tx/>
              <a:buSzTx/>
              <a:buNone/>
            </a:pPr>
            <a:r>
              <a:rPr lang="zh-CN" altLang="en-US" sz="675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设置</a:t>
            </a:r>
            <a:r>
              <a:rPr lang="en-US" altLang="zh-CN" sz="675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3000</a:t>
            </a:r>
            <a:r>
              <a:rPr lang="zh-CN" altLang="en-US" sz="675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元破零激励门槛</a:t>
            </a:r>
            <a:endParaRPr lang="zh-CN" altLang="en-US" sz="675" b="1"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buClrTx/>
              <a:buSzTx/>
              <a:buNone/>
            </a:pPr>
            <a:r>
              <a:rPr lang="zh-CN" altLang="en-US" sz="675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提高客户经理积极性</a:t>
            </a:r>
          </a:p>
        </p:txBody>
      </p:sp>
      <p:pic>
        <p:nvPicPr>
          <p:cNvPr id="72" name="picture 4302"/>
          <p:cNvPicPr>
            <a:picLocks noChangeAspect="1"/>
          </p:cNvPicPr>
          <p:nvPr/>
        </p:nvPicPr>
        <p:blipFill>
          <a:blip r:embed="rId32" cstate="print"/>
          <a:stretch>
            <a:fillRect/>
          </a:stretch>
        </p:blipFill>
        <p:spPr>
          <a:xfrm rot="16200000">
            <a:off x="3085148" y="2401729"/>
            <a:ext cx="611029" cy="57150"/>
          </a:xfrm>
          <a:prstGeom prst="rect">
            <a:avLst/>
          </a:prstGeom>
        </p:spPr>
      </p:pic>
      <p:sp>
        <p:nvSpPr>
          <p:cNvPr id="73" name="文本框 72"/>
          <p:cNvSpPr txBox="1"/>
          <p:nvPr/>
        </p:nvSpPr>
        <p:spPr>
          <a:xfrm>
            <a:off x="433388" y="2665254"/>
            <a:ext cx="4223861" cy="33432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algn="l">
              <a:buClrTx/>
              <a:buSzTx/>
              <a:buFont typeface="Wingdings" panose="05000000000000000000" charset="0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看板对标：县市比学赶超</a:t>
            </a: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聚焦村委、党政、卫生、金融、民生等集团，梳理行业看板，全市对标复制。</a:t>
            </a:r>
            <a:endParaRPr lang="zh-CN" altLang="en-US" sz="900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75" name="图片 74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480060" y="3027521"/>
            <a:ext cx="1548289" cy="414338"/>
          </a:xfrm>
          <a:prstGeom prst="rect">
            <a:avLst/>
          </a:prstGeom>
        </p:spPr>
      </p:pic>
      <p:pic>
        <p:nvPicPr>
          <p:cNvPr id="76" name="图片 75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7680484" y="3444081"/>
            <a:ext cx="499586" cy="51101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12934" y="3413760"/>
            <a:ext cx="1437799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传统短信看板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170873" y="3391853"/>
            <a:ext cx="1437799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喜报及时分享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3776663" y="3077528"/>
            <a:ext cx="199549" cy="336233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2323148" y="3027998"/>
            <a:ext cx="843915" cy="414338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1993583" y="3442335"/>
            <a:ext cx="1437799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SzTx/>
              <a:buFontTx/>
            </a:pPr>
            <a:r>
              <a:rPr lang="en-US" altLang="zh-CN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5G</a:t>
            </a:r>
            <a:r>
              <a:rPr lang="zh-CN" altLang="en-US" sz="9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消息看板</a:t>
            </a:r>
          </a:p>
        </p:txBody>
      </p:sp>
      <p:pic>
        <p:nvPicPr>
          <p:cNvPr id="10" name="picture 4302"/>
          <p:cNvPicPr>
            <a:picLocks noChangeAspect="1"/>
          </p:cNvPicPr>
          <p:nvPr/>
        </p:nvPicPr>
        <p:blipFill>
          <a:blip r:embed="rId32" cstate="print"/>
          <a:stretch>
            <a:fillRect/>
          </a:stretch>
        </p:blipFill>
        <p:spPr>
          <a:xfrm>
            <a:off x="1994059" y="4704715"/>
            <a:ext cx="611029" cy="57150"/>
          </a:xfrm>
          <a:prstGeom prst="rect">
            <a:avLst/>
          </a:prstGeom>
        </p:spPr>
      </p:pic>
      <p:sp>
        <p:nvSpPr>
          <p:cNvPr id="51" name="文本框 50"/>
          <p:cNvSpPr txBox="1"/>
          <p:nvPr/>
        </p:nvSpPr>
        <p:spPr>
          <a:xfrm>
            <a:off x="434340" y="4712335"/>
            <a:ext cx="407797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渗透率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32%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（全省第一）；客户经理有销率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81.2%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、达标率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53%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（全省第二）</a:t>
            </a:r>
          </a:p>
        </p:txBody>
      </p:sp>
      <p:sp>
        <p:nvSpPr>
          <p:cNvPr id="83" name="文本框 82"/>
          <p:cNvSpPr txBox="1"/>
          <p:nvPr/>
        </p:nvSpPr>
        <p:spPr>
          <a:xfrm>
            <a:off x="3305175" y="3804920"/>
            <a:ext cx="18415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传统短信+</a:t>
            </a:r>
            <a:r>
              <a:rPr lang="zh-CN" altLang="en-US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增值业务</a:t>
            </a:r>
          </a:p>
        </p:txBody>
      </p:sp>
      <p:sp>
        <p:nvSpPr>
          <p:cNvPr id="84" name="文本框 83"/>
          <p:cNvSpPr txBox="1"/>
          <p:nvPr/>
        </p:nvSpPr>
        <p:spPr>
          <a:xfrm>
            <a:off x="3296285" y="4034790"/>
            <a:ext cx="1161415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聚焦本地上市企业挖掘5G消息、域外短信需求</a:t>
            </a:r>
          </a:p>
        </p:txBody>
      </p:sp>
      <p:pic>
        <p:nvPicPr>
          <p:cNvPr id="92" name="图片 91" descr="大拇指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3305334" y="4474369"/>
            <a:ext cx="223361" cy="223361"/>
          </a:xfrm>
          <a:prstGeom prst="rect">
            <a:avLst/>
          </a:prstGeom>
        </p:spPr>
      </p:pic>
      <p:sp>
        <p:nvSpPr>
          <p:cNvPr id="93" name="文本框 92"/>
          <p:cNvSpPr txBox="1"/>
          <p:nvPr/>
        </p:nvSpPr>
        <p:spPr>
          <a:xfrm>
            <a:off x="3577590" y="4460399"/>
            <a:ext cx="133873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海宁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**</a:t>
            </a: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新材料</a:t>
            </a:r>
            <a:r>
              <a:rPr lang="en-US" altLang="zh-CN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</a:p>
          <a:p>
            <a:pPr>
              <a:buClrTx/>
              <a:buSzTx/>
              <a:buFontTx/>
            </a:pPr>
            <a:r>
              <a:rPr lang="zh-CN" altLang="en-US" sz="75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越南等需求</a:t>
            </a:r>
          </a:p>
        </p:txBody>
      </p:sp>
      <p:sp>
        <p:nvSpPr>
          <p:cNvPr id="4" name="标题 1"/>
          <p:cNvSpPr txBox="1"/>
          <p:nvPr>
            <p:custDataLst>
              <p:tags r:id="rId25"/>
            </p:custDataLst>
          </p:nvPr>
        </p:nvSpPr>
        <p:spPr>
          <a:xfrm>
            <a:off x="264795" y="142875"/>
            <a:ext cx="8322310" cy="344170"/>
          </a:xfrm>
          <a:prstGeom prst="rect">
            <a:avLst/>
          </a:prstGeom>
        </p:spPr>
        <p:txBody>
          <a:bodyPr anchor="ctr"/>
          <a:lstStyle>
            <a:lvl1pPr defTabSz="607060">
              <a:spcBef>
                <a:spcPct val="0"/>
              </a:spcBef>
              <a:buNone/>
              <a:defRPr kumimoji="1" sz="2665" b="1" baseline="0">
                <a:solidFill>
                  <a:srgbClr val="1184CF"/>
                </a:solidFill>
                <a:latin typeface="+mj-lt"/>
                <a:ea typeface="微软雅黑" panose="020B0503020204020204" charset="-122"/>
                <a:cs typeface="+mj-cs"/>
              </a:defRPr>
            </a:lvl1pPr>
          </a:lstStyle>
          <a:p>
            <a:pPr algn="l">
              <a:buClrTx/>
              <a:buSzTx/>
              <a:buFontTx/>
            </a:pP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三、强化执行，提升通道产能</a:t>
            </a:r>
            <a:r>
              <a:rPr lang="en-US" altLang="zh-CN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|5G</a:t>
            </a:r>
            <a:r>
              <a:rPr lang="zh-CN" altLang="en-US" sz="1650" kern="0" spc="70" dirty="0">
                <a:solidFill>
                  <a:srgbClr val="1084CF">
                    <a:alpha val="100000"/>
                  </a:srgbClr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物联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>
            <p:custDataLst>
              <p:tags r:id="rId1"/>
            </p:custDataLst>
          </p:nvPr>
        </p:nvSpPr>
        <p:spPr>
          <a:xfrm>
            <a:off x="197168" y="565309"/>
            <a:ext cx="8684419" cy="5976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171450" indent="-1714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2024</a:t>
            </a:r>
            <a:r>
              <a:rPr lang="zh-CN" altLang="en-US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年，聚焦5G物联网产品发展，通过深耕行业领域，项目产品协同，</a:t>
            </a:r>
            <a:r>
              <a:rPr lang="en-US" altLang="zh-CN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专网收入全省领先；</a:t>
            </a:r>
            <a:r>
              <a:rPr lang="zh-CN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通过</a:t>
            </a:r>
            <a:r>
              <a:rPr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抢拓</a:t>
            </a:r>
            <a:r>
              <a:rPr lang="zh-CN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高价值</a:t>
            </a:r>
            <a:r>
              <a:rPr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卡+模组业务</a:t>
            </a:r>
            <a:r>
              <a:rPr lang="zh-CN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、强化</a:t>
            </a:r>
            <a:r>
              <a:rPr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物联网应用</a:t>
            </a:r>
            <a:r>
              <a:rPr lang="zh-CN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复制</a:t>
            </a:r>
            <a:r>
              <a:rPr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，物联网</a:t>
            </a:r>
            <a:r>
              <a:rPr lang="zh-CN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产品相关</a:t>
            </a:r>
            <a:r>
              <a:rPr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收入</a:t>
            </a:r>
            <a:r>
              <a:rPr lang="zh-CN"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增幅明显</a:t>
            </a:r>
            <a:r>
              <a:rPr sz="1050" b="1" dirty="0">
                <a:solidFill>
                  <a:srgbClr val="0070C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1050" b="1" dirty="0">
              <a:solidFill>
                <a:srgbClr val="0070C0"/>
              </a:solidFill>
              <a:highlight>
                <a:srgbClr val="000000">
                  <a:alpha val="0"/>
                </a:srgbClr>
              </a:highlight>
              <a:latin typeface="微软雅黑" panose="020B0503020204020204" charset="-122"/>
              <a:ea typeface="微软雅黑" panose="020B0503020204020204" charset="-122"/>
              <a:sym typeface="Calibri" panose="020F0502020204030204" charset="0"/>
            </a:endParaRPr>
          </a:p>
        </p:txBody>
      </p:sp>
      <p:sp>
        <p:nvSpPr>
          <p:cNvPr id="12" name="五边形 11"/>
          <p:cNvSpPr/>
          <p:nvPr>
            <p:custDataLst>
              <p:tags r:id="rId2"/>
            </p:custDataLst>
          </p:nvPr>
        </p:nvSpPr>
        <p:spPr>
          <a:xfrm rot="5400000">
            <a:off x="4364831" y="-1021556"/>
            <a:ext cx="414338" cy="8520589"/>
          </a:xfrm>
          <a:prstGeom prst="homePlate">
            <a:avLst>
              <a:gd name="adj" fmla="val 54513"/>
            </a:avLst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78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</p:spPr>
        <p:txBody>
          <a:bodyPr wrap="square" rtlCol="0" anchor="ctr">
            <a:no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endParaRPr lang="zh-CN" altLang="en-US" sz="600" b="1" dirty="0">
              <a:solidFill>
                <a:srgbClr val="1F497D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93783" y="3147536"/>
            <a:ext cx="1899761" cy="219551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/>
            <a:r>
              <a:rPr lang="zh-CN" altLang="en-US" sz="12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今年以来主要举措</a:t>
            </a:r>
            <a:endParaRPr lang="zh-CN" altLang="en-US" sz="12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9" name="圆角矩形 18"/>
          <p:cNvSpPr/>
          <p:nvPr>
            <p:custDataLst>
              <p:tags r:id="rId3"/>
            </p:custDataLst>
          </p:nvPr>
        </p:nvSpPr>
        <p:spPr>
          <a:xfrm>
            <a:off x="4627721" y="3577590"/>
            <a:ext cx="4253389" cy="1420654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>
            <p:custDataLst>
              <p:tags r:id="rId4"/>
            </p:custDataLst>
          </p:nvPr>
        </p:nvSpPr>
        <p:spPr>
          <a:xfrm>
            <a:off x="5425335" y="3441718"/>
            <a:ext cx="2905449" cy="258581"/>
          </a:xfrm>
          <a:prstGeom prst="rect">
            <a:avLst/>
          </a:prstGeom>
          <a:solidFill>
            <a:srgbClr val="1184CF"/>
          </a:solidFill>
        </p:spPr>
        <p:txBody>
          <a:bodyPr wrap="square" rtlCol="0" anchor="t">
            <a:noAutofit/>
          </a:bodyPr>
          <a:lstStyle/>
          <a:p>
            <a:pPr algn="ctr" fontAlgn="auto">
              <a:lnSpc>
                <a:spcPct val="120000"/>
              </a:lnSpc>
              <a:buClrTx/>
              <a:buSzTx/>
              <a:buFont typeface="Wingdings" panose="05000000000000000000" charset="0"/>
              <a:buNone/>
            </a:pPr>
            <a:r>
              <a:rPr lang="zh-CN" altLang="en-US" sz="900" b="1" dirty="0">
                <a:solidFill>
                  <a:schemeClr val="bg1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+mn-ea"/>
              </a:rPr>
              <a:t>抢拓高价值连接，深耕物联网产品，培育物联网增收能力</a:t>
            </a:r>
            <a:endParaRPr lang="zh-CN" altLang="en-US" sz="9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graphicFrame>
        <p:nvGraphicFramePr>
          <p:cNvPr id="4" name="图表 3"/>
          <p:cNvGraphicFramePr/>
          <p:nvPr/>
        </p:nvGraphicFramePr>
        <p:xfrm>
          <a:off x="311944" y="1602581"/>
          <a:ext cx="4200049" cy="15768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sp>
        <p:nvSpPr>
          <p:cNvPr id="8" name="矩形 7"/>
          <p:cNvSpPr/>
          <p:nvPr/>
        </p:nvSpPr>
        <p:spPr>
          <a:xfrm>
            <a:off x="2627471" y="1652588"/>
            <a:ext cx="305753" cy="1267778"/>
          </a:xfrm>
          <a:prstGeom prst="rect">
            <a:avLst/>
          </a:prstGeom>
          <a:noFill/>
          <a:ln w="6350">
            <a:solidFill>
              <a:srgbClr val="FF0000"/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9"/>
          <p:cNvSpPr txBox="1"/>
          <p:nvPr/>
        </p:nvSpPr>
        <p:spPr>
          <a:xfrm>
            <a:off x="291465" y="1303020"/>
            <a:ext cx="4220528" cy="281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just" fontAlgn="auto">
              <a:lnSpc>
                <a:spcPct val="150000"/>
              </a:lnSpc>
              <a:spcBef>
                <a:spcPts val="0"/>
              </a:spcBef>
              <a:defRPr/>
            </a:pPr>
            <a:r>
              <a:rPr lang="zh-CN" altLang="en-US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截至</a:t>
            </a:r>
            <a:r>
              <a:rPr lang="en-US" altLang="zh-CN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10</a:t>
            </a:r>
            <a:r>
              <a:rPr lang="zh-CN" altLang="en-US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月，5G专网收入累计完成</a:t>
            </a:r>
            <a:r>
              <a:rPr lang="en-US" altLang="zh-CN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7227</a:t>
            </a:r>
            <a:r>
              <a:rPr lang="zh-CN" altLang="en-US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万元，全年完成率</a:t>
            </a:r>
            <a:r>
              <a:rPr lang="en-US" altLang="zh-CN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98</a:t>
            </a:r>
            <a:r>
              <a:rPr lang="zh-CN" altLang="en-US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%，全省</a:t>
            </a:r>
            <a:r>
              <a:rPr lang="zh-CN" altLang="en-US" sz="825" b="1" dirty="0">
                <a:solidFill>
                  <a:srgbClr val="00B05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第四。</a:t>
            </a:r>
          </a:p>
        </p:txBody>
      </p:sp>
      <p:sp>
        <p:nvSpPr>
          <p:cNvPr id="20" name="圆角矩形 19"/>
          <p:cNvSpPr/>
          <p:nvPr>
            <p:custDataLst>
              <p:tags r:id="rId5"/>
            </p:custDataLst>
          </p:nvPr>
        </p:nvSpPr>
        <p:spPr>
          <a:xfrm>
            <a:off x="283369" y="1223963"/>
            <a:ext cx="4228624" cy="1923574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1412320" y="1123975"/>
            <a:ext cx="1556385" cy="210979"/>
          </a:xfrm>
          <a:prstGeom prst="rect">
            <a:avLst/>
          </a:prstGeom>
          <a:solidFill>
            <a:srgbClr val="1184CF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en-US" altLang="zh-CN" sz="9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收入全省领先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818332" y="1343758"/>
            <a:ext cx="3841909" cy="281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just" fontAlgn="auto">
              <a:lnSpc>
                <a:spcPct val="150000"/>
              </a:lnSpc>
              <a:spcBef>
                <a:spcPts val="0"/>
              </a:spcBef>
              <a:defRPr/>
            </a:pPr>
            <a:r>
              <a:rPr lang="zh-CN" altLang="en-US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截止</a:t>
            </a:r>
            <a:r>
              <a:rPr lang="en-US" altLang="zh-CN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10</a:t>
            </a:r>
            <a:r>
              <a:rPr lang="zh-CN" altLang="en-US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月，物联网收入</a:t>
            </a:r>
            <a:r>
              <a:rPr lang="en-US" altLang="zh-CN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11882</a:t>
            </a:r>
            <a:r>
              <a:rPr lang="zh-CN" altLang="en-US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万，同比增长</a:t>
            </a:r>
            <a:r>
              <a:rPr lang="en-US" altLang="zh-CN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40%</a:t>
            </a:r>
            <a:r>
              <a:rPr lang="zh-CN" altLang="en-US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，增幅全省</a:t>
            </a:r>
            <a:r>
              <a:rPr lang="zh-CN" altLang="en-US" sz="825" b="1" dirty="0">
                <a:solidFill>
                  <a:srgbClr val="00B05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第五</a:t>
            </a:r>
            <a:r>
              <a:rPr lang="zh-CN" altLang="en-US" sz="825" b="1" dirty="0">
                <a:solidFill>
                  <a:srgbClr val="0088D0"/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rPr>
              <a:t>。</a:t>
            </a:r>
          </a:p>
        </p:txBody>
      </p:sp>
      <p:sp>
        <p:nvSpPr>
          <p:cNvPr id="24" name="圆角矩形 23"/>
          <p:cNvSpPr/>
          <p:nvPr>
            <p:custDataLst>
              <p:tags r:id="rId7"/>
            </p:custDataLst>
          </p:nvPr>
        </p:nvSpPr>
        <p:spPr>
          <a:xfrm>
            <a:off x="4624754" y="1243562"/>
            <a:ext cx="4256357" cy="1890346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6110151" y="1139605"/>
            <a:ext cx="1556385" cy="210979"/>
          </a:xfrm>
          <a:prstGeom prst="rect">
            <a:avLst/>
          </a:prstGeom>
          <a:solidFill>
            <a:srgbClr val="1184CF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物联网收入稳步增长</a:t>
            </a:r>
            <a:endParaRPr lang="zh-CN" sz="9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0030" y="179070"/>
            <a:ext cx="7597140" cy="3810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 fontAlgn="base"/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二、产品市场</a:t>
            </a:r>
            <a:r>
              <a:rPr lang="en-US" alt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|</a:t>
            </a:r>
            <a:r>
              <a:rPr 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5G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物联</a:t>
            </a:r>
          </a:p>
        </p:txBody>
      </p:sp>
      <p:graphicFrame>
        <p:nvGraphicFramePr>
          <p:cNvPr id="40" name="图表 39"/>
          <p:cNvGraphicFramePr/>
          <p:nvPr/>
        </p:nvGraphicFramePr>
        <p:xfrm>
          <a:off x="4637723" y="1602581"/>
          <a:ext cx="4200049" cy="15768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sp>
        <p:nvSpPr>
          <p:cNvPr id="43" name="矩形 42"/>
          <p:cNvSpPr/>
          <p:nvPr/>
        </p:nvSpPr>
        <p:spPr>
          <a:xfrm>
            <a:off x="4649086" y="3706972"/>
            <a:ext cx="2041451" cy="61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7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物联卡</a:t>
            </a:r>
            <a:r>
              <a:rPr lang="zh-CN" altLang="zh-CN" sz="7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规模价值双提升</a:t>
            </a:r>
            <a:r>
              <a:rPr lang="zh-CN" altLang="en-US" sz="7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本地市场离岸市场两手抓，保存拓新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攻坚卡</a:t>
            </a:r>
            <a:r>
              <a:rPr lang="en-US" altLang="zh-CN" sz="750" dirty="0"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</a:rPr>
              <a:t>模组商机。</a:t>
            </a:r>
            <a:endParaRPr lang="zh-CN" altLang="en-US" sz="75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4674987" y="4204099"/>
            <a:ext cx="286633" cy="298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6" name="矩形 55"/>
          <p:cNvSpPr/>
          <p:nvPr/>
        </p:nvSpPr>
        <p:spPr>
          <a:xfrm>
            <a:off x="6738461" y="3684270"/>
            <a:ext cx="2122646" cy="61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7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物联网产品加强复制推广：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深耕产品特性，挖掘产品应用需求场景，推动产品规模发展。</a:t>
            </a:r>
          </a:p>
        </p:txBody>
      </p:sp>
      <p:grpSp>
        <p:nvGrpSpPr>
          <p:cNvPr id="57" name="组合 12"/>
          <p:cNvGrpSpPr/>
          <p:nvPr/>
        </p:nvGrpSpPr>
        <p:grpSpPr>
          <a:xfrm>
            <a:off x="5011444" y="4528955"/>
            <a:ext cx="379304" cy="348213"/>
            <a:chOff x="2360" y="6886"/>
            <a:chExt cx="539" cy="830"/>
          </a:xfrm>
        </p:grpSpPr>
        <p:sp>
          <p:nvSpPr>
            <p:cNvPr id="58" name="矩形 57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50"/>
            </a:p>
          </p:txBody>
        </p:sp>
        <p:sp>
          <p:nvSpPr>
            <p:cNvPr id="59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3355" algn="l"/>
                </a:tabLst>
              </a:pPr>
              <a:r>
                <a:rPr lang="zh-CN" altLang="en-US" sz="75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离岸客户</a:t>
              </a:r>
              <a:endPara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60" name="组合 12"/>
          <p:cNvGrpSpPr/>
          <p:nvPr/>
        </p:nvGrpSpPr>
        <p:grpSpPr>
          <a:xfrm>
            <a:off x="5014100" y="4172765"/>
            <a:ext cx="379304" cy="348213"/>
            <a:chOff x="2360" y="6886"/>
            <a:chExt cx="539" cy="830"/>
          </a:xfrm>
        </p:grpSpPr>
        <p:sp>
          <p:nvSpPr>
            <p:cNvPr id="61" name="矩形 60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50"/>
            </a:p>
          </p:txBody>
        </p:sp>
        <p:sp>
          <p:nvSpPr>
            <p:cNvPr id="62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3355" algn="l"/>
                </a:tabLst>
              </a:pPr>
              <a:r>
                <a:rPr lang="zh-CN" altLang="en-US" sz="75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本地客户</a:t>
              </a:r>
              <a:endPara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5293043" y="4160996"/>
            <a:ext cx="1579245" cy="403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</a:rPr>
              <a:t>和达水务：表计厂家落地</a:t>
            </a:r>
            <a:r>
              <a:rPr lang="en-US" altLang="zh-CN" sz="675" dirty="0"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</a:rPr>
              <a:t>套</a:t>
            </a:r>
          </a:p>
          <a:p>
            <a:pPr>
              <a:lnSpc>
                <a:spcPct val="150000"/>
              </a:lnSpc>
            </a:pP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</a:rPr>
              <a:t>嘉善恒科：语音播报器落地</a:t>
            </a:r>
            <a:r>
              <a:rPr lang="en-US" altLang="zh-CN" sz="675" dirty="0">
                <a:latin typeface="微软雅黑" panose="020B0503020204020204" charset="-122"/>
                <a:ea typeface="微软雅黑" panose="020B0503020204020204" charset="-122"/>
              </a:rPr>
              <a:t>664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</a:rPr>
              <a:t>套</a:t>
            </a:r>
          </a:p>
        </p:txBody>
      </p:sp>
      <p:sp>
        <p:nvSpPr>
          <p:cNvPr id="64" name="矩形 63"/>
          <p:cNvSpPr/>
          <p:nvPr/>
        </p:nvSpPr>
        <p:spPr>
          <a:xfrm>
            <a:off x="5286851" y="4531995"/>
            <a:ext cx="1889760" cy="403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新拓客户增收：江苏丰景，江苏饮冰</a:t>
            </a:r>
          </a:p>
          <a:p>
            <a:pPr indent="0" fontAlgn="auto">
              <a:lnSpc>
                <a:spcPct val="150000"/>
              </a:lnSpc>
            </a:pP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存量客户挖掘：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</a:rPr>
              <a:t>南通跃鸿出账</a:t>
            </a:r>
            <a:r>
              <a:rPr lang="en-US" altLang="zh-CN" sz="675" dirty="0">
                <a:latin typeface="微软雅黑" panose="020B0503020204020204" charset="-122"/>
                <a:ea typeface="微软雅黑" panose="020B0503020204020204" charset="-122"/>
              </a:rPr>
              <a:t>180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675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150" y="4200049"/>
            <a:ext cx="261938" cy="314801"/>
          </a:xfrm>
          <a:prstGeom prst="rect">
            <a:avLst/>
          </a:prstGeom>
        </p:spPr>
      </p:pic>
      <p:sp>
        <p:nvSpPr>
          <p:cNvPr id="67" name="矩形 66"/>
          <p:cNvSpPr/>
          <p:nvPr/>
        </p:nvSpPr>
        <p:spPr>
          <a:xfrm>
            <a:off x="7581900" y="4143375"/>
            <a:ext cx="1239203" cy="403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小微版行业视频：</a:t>
            </a:r>
            <a:r>
              <a:rPr lang="en-US" altLang="zh-CN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1521</a:t>
            </a:r>
            <a:r>
              <a:rPr lang="zh-CN" altLang="en-US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路</a:t>
            </a:r>
            <a:endParaRPr lang="zh-CN" sz="675" kern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fontAlgn="auto">
              <a:lnSpc>
                <a:spcPct val="150000"/>
              </a:lnSpc>
            </a:pPr>
            <a:r>
              <a:rPr lang="zh-CN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标准行业视频：</a:t>
            </a:r>
            <a:r>
              <a:rPr lang="en-US" altLang="zh-CN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1585</a:t>
            </a:r>
            <a:r>
              <a:rPr lang="zh-CN" altLang="en-US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路</a:t>
            </a:r>
          </a:p>
        </p:txBody>
      </p:sp>
      <p:sp>
        <p:nvSpPr>
          <p:cNvPr id="68" name="矩形 67"/>
          <p:cNvSpPr/>
          <p:nvPr/>
        </p:nvSpPr>
        <p:spPr>
          <a:xfrm>
            <a:off x="7631430" y="4577715"/>
            <a:ext cx="1214914" cy="403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和对讲专用终端：</a:t>
            </a:r>
            <a:r>
              <a:rPr lang="en-US" altLang="zh-CN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1834</a:t>
            </a:r>
            <a:r>
              <a:rPr lang="zh-CN" altLang="en-US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台</a:t>
            </a:r>
          </a:p>
          <a:p>
            <a:pPr indent="0" fontAlgn="auto">
              <a:lnSpc>
                <a:spcPct val="150000"/>
              </a:lnSpc>
            </a:pPr>
            <a:r>
              <a:rPr lang="zh-CN" altLang="en-US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和对讲工作机：</a:t>
            </a:r>
            <a:r>
              <a:rPr lang="en-US" altLang="zh-CN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1429</a:t>
            </a:r>
            <a:r>
              <a:rPr lang="zh-CN" altLang="en-US" sz="675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台</a:t>
            </a:r>
          </a:p>
        </p:txBody>
      </p:sp>
      <p:pic>
        <p:nvPicPr>
          <p:cNvPr id="69" name="Picture 6"/>
          <p:cNvPicPr>
            <a:picLocks noChangeAspect="1" noChangeArrowheads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6909911" y="4641533"/>
            <a:ext cx="342424" cy="281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4688956" y="4602443"/>
            <a:ext cx="282994" cy="258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2" name="矩形 71"/>
          <p:cNvSpPr/>
          <p:nvPr/>
        </p:nvSpPr>
        <p:spPr>
          <a:xfrm>
            <a:off x="6951345" y="1652588"/>
            <a:ext cx="305753" cy="1244918"/>
          </a:xfrm>
          <a:prstGeom prst="rect">
            <a:avLst/>
          </a:prstGeom>
          <a:noFill/>
          <a:ln w="6350">
            <a:solidFill>
              <a:srgbClr val="FF0000"/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矩形 8"/>
          <p:cNvSpPr/>
          <p:nvPr/>
        </p:nvSpPr>
        <p:spPr>
          <a:xfrm>
            <a:off x="271739" y="3702550"/>
            <a:ext cx="2150402" cy="61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75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体系化研判</a:t>
            </a:r>
            <a:r>
              <a:rPr lang="zh-CN" altLang="en-US" sz="75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融</a:t>
            </a:r>
            <a:r>
              <a:rPr lang="en-US" altLang="zh-CN" sz="75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75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深化项目产品协同研判机制，深挖行业痛点，以赛促商打造龙头示范。</a:t>
            </a:r>
            <a:endParaRPr lang="zh-CN" altLang="en-US" sz="75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6" name="圆角矩形 25"/>
          <p:cNvSpPr/>
          <p:nvPr>
            <p:custDataLst>
              <p:tags r:id="rId10"/>
            </p:custDataLst>
          </p:nvPr>
        </p:nvSpPr>
        <p:spPr>
          <a:xfrm>
            <a:off x="291941" y="3577590"/>
            <a:ext cx="4139089" cy="1420654"/>
          </a:xfrm>
          <a:prstGeom prst="roundRect">
            <a:avLst>
              <a:gd name="adj" fmla="val 2634"/>
            </a:avLst>
          </a:prstGeom>
          <a:noFill/>
          <a:ln w="12700">
            <a:solidFill>
              <a:schemeClr val="tx2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 sz="1955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11"/>
            </p:custDataLst>
          </p:nvPr>
        </p:nvSpPr>
        <p:spPr>
          <a:xfrm>
            <a:off x="959243" y="3469017"/>
            <a:ext cx="2905449" cy="258581"/>
          </a:xfrm>
          <a:prstGeom prst="rect">
            <a:avLst/>
          </a:prstGeom>
          <a:solidFill>
            <a:srgbClr val="1184CF"/>
          </a:solidFill>
        </p:spPr>
        <p:txBody>
          <a:bodyPr wrap="square" rtlCol="0" anchor="t">
            <a:noAutofit/>
          </a:bodyPr>
          <a:lstStyle/>
          <a:p>
            <a:pPr indent="0" algn="ctr" fontAlgn="auto">
              <a:lnSpc>
                <a:spcPct val="120000"/>
              </a:lnSpc>
              <a:buFont typeface="Wingdings" panose="05000000000000000000" charset="0"/>
              <a:buNone/>
            </a:pP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深耕项目拓场景，打造标杆推复制，做深</a:t>
            </a:r>
            <a:r>
              <a:rPr lang="en-US" altLang="zh-CN" sz="9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9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收入储能</a:t>
            </a:r>
          </a:p>
        </p:txBody>
      </p:sp>
      <p:sp>
        <p:nvSpPr>
          <p:cNvPr id="28" name="文本框 36"/>
          <p:cNvSpPr txBox="1"/>
          <p:nvPr/>
        </p:nvSpPr>
        <p:spPr>
          <a:xfrm>
            <a:off x="765016" y="4123481"/>
            <a:ext cx="695392" cy="183515"/>
          </a:xfrm>
          <a:prstGeom prst="rect">
            <a:avLst/>
          </a:prstGeom>
          <a:solidFill>
            <a:srgbClr val="BCDAE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</a:rPr>
              <a:t>商机融</a:t>
            </a:r>
            <a:r>
              <a:rPr lang="en-US" altLang="zh-CN" sz="600" dirty="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</a:rPr>
              <a:t>标签</a:t>
            </a:r>
          </a:p>
        </p:txBody>
      </p:sp>
      <p:sp>
        <p:nvSpPr>
          <p:cNvPr id="29" name="文本框 36"/>
          <p:cNvSpPr txBox="1"/>
          <p:nvPr/>
        </p:nvSpPr>
        <p:spPr>
          <a:xfrm>
            <a:off x="1533202" y="4123538"/>
            <a:ext cx="695393" cy="183515"/>
          </a:xfrm>
          <a:prstGeom prst="rect">
            <a:avLst/>
          </a:prstGeom>
          <a:solidFill>
            <a:srgbClr val="BCDAE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</a:rPr>
              <a:t>立项融</a:t>
            </a:r>
            <a:r>
              <a:rPr lang="en-US" altLang="zh-CN" sz="600" dirty="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</a:rPr>
              <a:t>产品</a:t>
            </a:r>
          </a:p>
        </p:txBody>
      </p:sp>
      <p:sp>
        <p:nvSpPr>
          <p:cNvPr id="30" name="文本框 36"/>
          <p:cNvSpPr txBox="1"/>
          <p:nvPr/>
        </p:nvSpPr>
        <p:spPr>
          <a:xfrm>
            <a:off x="762972" y="4330418"/>
            <a:ext cx="695392" cy="183515"/>
          </a:xfrm>
          <a:prstGeom prst="rect">
            <a:avLst/>
          </a:prstGeom>
          <a:solidFill>
            <a:srgbClr val="BCDAE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</a:rPr>
              <a:t>决策做</a:t>
            </a:r>
            <a:r>
              <a:rPr lang="en-US" altLang="zh-CN" sz="600" dirty="0">
                <a:latin typeface="微软雅黑" panose="020B0503020204020204" charset="-122"/>
                <a:ea typeface="微软雅黑" panose="020B0503020204020204" charset="-122"/>
              </a:rPr>
              <a:t>5G</a:t>
            </a:r>
            <a:r>
              <a:rPr lang="zh-CN" altLang="en-US" sz="600" dirty="0">
                <a:latin typeface="微软雅黑" panose="020B0503020204020204" charset="-122"/>
                <a:ea typeface="微软雅黑" panose="020B0503020204020204" charset="-122"/>
              </a:rPr>
              <a:t>收入</a:t>
            </a:r>
          </a:p>
        </p:txBody>
      </p:sp>
      <p:sp>
        <p:nvSpPr>
          <p:cNvPr id="39" name="文本框 36"/>
          <p:cNvSpPr txBox="1"/>
          <p:nvPr/>
        </p:nvSpPr>
        <p:spPr>
          <a:xfrm>
            <a:off x="1530143" y="4325342"/>
            <a:ext cx="695393" cy="183515"/>
          </a:xfrm>
          <a:prstGeom prst="rect">
            <a:avLst/>
          </a:prstGeom>
          <a:solidFill>
            <a:srgbClr val="BCDAE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sz="600" dirty="0">
                <a:latin typeface="微软雅黑" panose="020B0503020204020204" charset="-122"/>
                <a:ea typeface="微软雅黑" panose="020B0503020204020204" charset="-122"/>
              </a:rPr>
              <a:t>开展项目转收</a:t>
            </a:r>
          </a:p>
        </p:txBody>
      </p:sp>
      <p:sp>
        <p:nvSpPr>
          <p:cNvPr id="41" name="矩形 40"/>
          <p:cNvSpPr/>
          <p:nvPr/>
        </p:nvSpPr>
        <p:spPr>
          <a:xfrm>
            <a:off x="2313041" y="3702550"/>
            <a:ext cx="2150733" cy="61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75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场景化营销拓规模：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梳理</a:t>
            </a:r>
            <a:r>
              <a:rPr lang="en-US" altLang="zh-CN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5G</a:t>
            </a:r>
            <a:r>
              <a:rPr lang="zh-CN" altLang="en-US" sz="75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产品优秀案例，场景化营销广复制，攻坚业内龙头打造标杆。</a:t>
            </a:r>
            <a:endParaRPr lang="zh-CN" altLang="en-US" sz="75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42" name="组合 12"/>
          <p:cNvGrpSpPr/>
          <p:nvPr/>
        </p:nvGrpSpPr>
        <p:grpSpPr>
          <a:xfrm>
            <a:off x="2514082" y="4105278"/>
            <a:ext cx="379304" cy="348213"/>
            <a:chOff x="2360" y="6886"/>
            <a:chExt cx="539" cy="830"/>
          </a:xfrm>
        </p:grpSpPr>
        <p:sp>
          <p:nvSpPr>
            <p:cNvPr id="44" name="矩形 43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50"/>
            </a:p>
          </p:txBody>
        </p:sp>
        <p:sp>
          <p:nvSpPr>
            <p:cNvPr id="46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altLang="en-US" sz="75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双域专网</a:t>
              </a:r>
              <a:endParaRPr lang="zh-CN" sz="75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47" name="组合 12"/>
          <p:cNvGrpSpPr/>
          <p:nvPr/>
        </p:nvGrpSpPr>
        <p:grpSpPr>
          <a:xfrm>
            <a:off x="2514041" y="4540911"/>
            <a:ext cx="379304" cy="348213"/>
            <a:chOff x="2360" y="6886"/>
            <a:chExt cx="539" cy="830"/>
          </a:xfrm>
        </p:grpSpPr>
        <p:sp>
          <p:nvSpPr>
            <p:cNvPr id="48" name="矩形 47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50"/>
            </a:p>
          </p:txBody>
        </p:sp>
        <p:sp>
          <p:nvSpPr>
            <p:cNvPr id="50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altLang="en-US" sz="75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轻量专网</a:t>
              </a:r>
              <a:endParaRPr lang="en-US" altLang="zh-CN" sz="75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sp>
        <p:nvSpPr>
          <p:cNvPr id="51" name="矩形 50"/>
          <p:cNvSpPr/>
          <p:nvPr/>
        </p:nvSpPr>
        <p:spPr>
          <a:xfrm>
            <a:off x="2837974" y="4108609"/>
            <a:ext cx="1352550" cy="403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嘉兴大学：</a:t>
            </a:r>
            <a:r>
              <a:rPr lang="en-US" altLang="zh-CN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12000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户</a:t>
            </a:r>
            <a:endParaRPr lang="zh-CN" altLang="en-US" sz="675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浙江大学海宁校区：</a:t>
            </a:r>
            <a:r>
              <a:rPr lang="en-US" altLang="zh-CN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3000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户</a:t>
            </a:r>
            <a:endParaRPr lang="zh-CN" sz="675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2837974" y="4557713"/>
            <a:ext cx="1217771" cy="403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海宁</a:t>
            </a:r>
            <a:r>
              <a:rPr lang="en-US" altLang="zh-CN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**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社区垃圾箱房：</a:t>
            </a:r>
            <a:r>
              <a:rPr lang="en-US" altLang="zh-CN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8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套</a:t>
            </a:r>
            <a:endParaRPr lang="zh-CN" altLang="en-US" sz="675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海盐</a:t>
            </a:r>
            <a:r>
              <a:rPr lang="en-US" altLang="zh-CN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**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公安无线联网：</a:t>
            </a:r>
            <a:r>
              <a:rPr lang="en-US" altLang="zh-CN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3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套</a:t>
            </a:r>
            <a:endParaRPr lang="zh-CN" altLang="en-US" sz="675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grpSp>
        <p:nvGrpSpPr>
          <p:cNvPr id="53" name="组合 12"/>
          <p:cNvGrpSpPr/>
          <p:nvPr/>
        </p:nvGrpSpPr>
        <p:grpSpPr>
          <a:xfrm>
            <a:off x="392885" y="4067726"/>
            <a:ext cx="379304" cy="405487"/>
            <a:chOff x="2360" y="6886"/>
            <a:chExt cx="539" cy="830"/>
          </a:xfrm>
        </p:grpSpPr>
        <p:sp>
          <p:nvSpPr>
            <p:cNvPr id="54" name="矩形 53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50"/>
            </a:p>
          </p:txBody>
        </p:sp>
        <p:sp>
          <p:nvSpPr>
            <p:cNvPr id="55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altLang="en-US" sz="75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研判机制</a:t>
              </a:r>
              <a:endParaRPr lang="en-US" altLang="zh-CN" sz="75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65" name="组合 12"/>
          <p:cNvGrpSpPr/>
          <p:nvPr/>
        </p:nvGrpSpPr>
        <p:grpSpPr>
          <a:xfrm>
            <a:off x="392885" y="4517651"/>
            <a:ext cx="379304" cy="405487"/>
            <a:chOff x="2360" y="6886"/>
            <a:chExt cx="539" cy="830"/>
          </a:xfrm>
        </p:grpSpPr>
        <p:sp>
          <p:nvSpPr>
            <p:cNvPr id="73" name="矩形 72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50"/>
            </a:p>
          </p:txBody>
        </p:sp>
        <p:sp>
          <p:nvSpPr>
            <p:cNvPr id="74" name="文本框 114"/>
            <p:cNvSpPr txBox="1"/>
            <p:nvPr/>
          </p:nvSpPr>
          <p:spPr>
            <a:xfrm>
              <a:off x="236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altLang="en-US" sz="750" b="1" dirty="0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以赛促商</a:t>
              </a:r>
              <a:endParaRPr lang="en-US" altLang="zh-CN" sz="75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  <p:sp>
        <p:nvSpPr>
          <p:cNvPr id="75" name="矩形 74"/>
          <p:cNvSpPr/>
          <p:nvPr/>
        </p:nvSpPr>
        <p:spPr>
          <a:xfrm>
            <a:off x="690304" y="4625538"/>
            <a:ext cx="1937984" cy="36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fontAlgn="auto">
              <a:lnSpc>
                <a:spcPct val="130000"/>
              </a:lnSpc>
            </a:pPr>
            <a:r>
              <a:rPr lang="zh-CN" altLang="en-US" sz="675" b="0" i="0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集团龙头项目：</a:t>
            </a:r>
            <a:r>
              <a:rPr lang="zh-CN" altLang="en-US" sz="675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永福村</a:t>
            </a:r>
            <a:r>
              <a:rPr lang="en-US" altLang="zh-CN" sz="675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5G+</a:t>
            </a:r>
            <a:r>
              <a:rPr lang="zh-CN" altLang="en-US" sz="675" dirty="0">
                <a:solidFill>
                  <a:srgbClr val="000000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未来乡村项目；</a:t>
            </a:r>
            <a:endParaRPr lang="en-US" altLang="zh-CN" sz="675" b="0" i="0" dirty="0">
              <a:solidFill>
                <a:srgbClr val="000000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indent="0" fontAlgn="auto">
              <a:lnSpc>
                <a:spcPct val="130000"/>
              </a:lnSpc>
            </a:pP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通感一体项目：海宁</a:t>
            </a:r>
            <a:r>
              <a:rPr lang="zh-CN" altLang="en-US" sz="675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潮鹰科技试点；</a:t>
            </a:r>
          </a:p>
        </p:txBody>
      </p:sp>
      <p:pic>
        <p:nvPicPr>
          <p:cNvPr id="76" name="图片 75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055745" y="4156710"/>
            <a:ext cx="241935" cy="297180"/>
          </a:xfrm>
          <a:prstGeom prst="rect">
            <a:avLst/>
          </a:prstGeom>
        </p:spPr>
      </p:pic>
      <p:pic>
        <p:nvPicPr>
          <p:cNvPr id="77" name="图片 76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055745" y="4573429"/>
            <a:ext cx="242411" cy="315754"/>
          </a:xfrm>
          <a:prstGeom prst="rect">
            <a:avLst/>
          </a:prstGeom>
        </p:spPr>
      </p:pic>
      <p:sp>
        <p:nvSpPr>
          <p:cNvPr id="78" name="矩形 77"/>
          <p:cNvSpPr/>
          <p:nvPr/>
        </p:nvSpPr>
        <p:spPr>
          <a:xfrm>
            <a:off x="690086" y="4486751"/>
            <a:ext cx="1163003" cy="229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b="1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第七届绽放杯全国优秀奖</a:t>
            </a:r>
          </a:p>
        </p:txBody>
      </p:sp>
      <p:grpSp>
        <p:nvGrpSpPr>
          <p:cNvPr id="79" name="组合 12"/>
          <p:cNvGrpSpPr/>
          <p:nvPr/>
        </p:nvGrpSpPr>
        <p:grpSpPr>
          <a:xfrm>
            <a:off x="7224051" y="4166528"/>
            <a:ext cx="379304" cy="348213"/>
            <a:chOff x="2320" y="6886"/>
            <a:chExt cx="539" cy="830"/>
          </a:xfrm>
        </p:grpSpPr>
        <p:sp>
          <p:nvSpPr>
            <p:cNvPr id="80" name="矩形 79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50"/>
            </a:p>
          </p:txBody>
        </p:sp>
        <p:sp>
          <p:nvSpPr>
            <p:cNvPr id="81" name="文本框 114"/>
            <p:cNvSpPr txBox="1"/>
            <p:nvPr/>
          </p:nvSpPr>
          <p:spPr>
            <a:xfrm>
              <a:off x="2320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algn="ctr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720" algn="l"/>
                </a:tabLst>
              </a:pPr>
              <a:r>
                <a:rPr lang="zh-CN" sz="75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千里眼</a:t>
              </a:r>
            </a:p>
          </p:txBody>
        </p:sp>
      </p:grpSp>
      <p:grpSp>
        <p:nvGrpSpPr>
          <p:cNvPr id="82" name="组合 12"/>
          <p:cNvGrpSpPr/>
          <p:nvPr/>
        </p:nvGrpSpPr>
        <p:grpSpPr>
          <a:xfrm>
            <a:off x="7259955" y="4602297"/>
            <a:ext cx="379304" cy="348213"/>
            <a:chOff x="2325" y="6886"/>
            <a:chExt cx="539" cy="830"/>
          </a:xfrm>
        </p:grpSpPr>
        <p:sp>
          <p:nvSpPr>
            <p:cNvPr id="83" name="矩形 82"/>
            <p:cNvSpPr/>
            <p:nvPr/>
          </p:nvSpPr>
          <p:spPr>
            <a:xfrm>
              <a:off x="2396" y="6943"/>
              <a:ext cx="401" cy="7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50"/>
            </a:p>
          </p:txBody>
        </p:sp>
        <p:sp>
          <p:nvSpPr>
            <p:cNvPr id="84" name="文本框 114"/>
            <p:cNvSpPr txBox="1"/>
            <p:nvPr/>
          </p:nvSpPr>
          <p:spPr>
            <a:xfrm>
              <a:off x="2325" y="6886"/>
              <a:ext cx="539" cy="532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12700" marR="5080" indent="0" algn="ctr" fontAlgn="auto">
                <a:lnSpc>
                  <a:spcPct val="130000"/>
                </a:lnSpc>
                <a:spcBef>
                  <a:spcPts val="100"/>
                </a:spcBef>
                <a:buFont typeface="Arial" panose="020B0604020202020204" pitchFamily="34" charset="0"/>
                <a:buNone/>
                <a:tabLst>
                  <a:tab pos="172085" algn="l"/>
                </a:tabLst>
              </a:pPr>
              <a:r>
                <a:rPr lang="zh-CN" sz="75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和对讲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>
            <p:custDataLst>
              <p:tags r:id="rId1"/>
            </p:custDataLst>
          </p:nvPr>
        </p:nvCxnSpPr>
        <p:spPr>
          <a:xfrm>
            <a:off x="251460" y="549752"/>
            <a:ext cx="7299960" cy="18415"/>
          </a:xfrm>
          <a:prstGeom prst="line">
            <a:avLst/>
          </a:prstGeom>
          <a:ln w="38100">
            <a:gradFill flip="none" rotWithShape="1">
              <a:gsLst>
                <a:gs pos="70000">
                  <a:srgbClr val="91C8E9"/>
                </a:gs>
                <a:gs pos="0">
                  <a:schemeClr val="accent1">
                    <a:lumMod val="0"/>
                    <a:lumOff val="100000"/>
                  </a:schemeClr>
                </a:gs>
                <a:gs pos="100000">
                  <a:srgbClr val="0B85CF"/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43828" y="188119"/>
            <a:ext cx="75971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>
              <a:buClrTx/>
              <a:buSzTx/>
              <a:buFontTx/>
            </a:pPr>
            <a:r>
              <a:rPr lang="en-US" alt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5G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物联视联</a:t>
            </a:r>
            <a:r>
              <a:rPr lang="en-US" alt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| 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项目协同</a:t>
            </a:r>
            <a:r>
              <a:rPr lang="en-US" altLang="zh-CN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</a:t>
            </a:r>
            <a:r>
              <a:rPr lang="zh-CN" altLang="en-US" b="1" dirty="0">
                <a:solidFill>
                  <a:srgbClr val="1184C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强化复制</a:t>
            </a:r>
          </a:p>
        </p:txBody>
      </p:sp>
      <p:sp>
        <p:nvSpPr>
          <p:cNvPr id="18" name="文本框 17"/>
          <p:cNvSpPr txBox="1"/>
          <p:nvPr>
            <p:custDataLst>
              <p:tags r:id="rId2"/>
            </p:custDataLst>
          </p:nvPr>
        </p:nvSpPr>
        <p:spPr>
          <a:xfrm>
            <a:off x="333375" y="577691"/>
            <a:ext cx="8568690" cy="5372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en-US" altLang="zh-CN" sz="105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</a:t>
            </a:r>
            <a:r>
              <a:rPr lang="zh-CN" sz="1050" b="1" kern="1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上半年，嘉兴公司围绕重点产品做深做实抓手型工作落地，通过深耕行业领域，项目产品协同，5G专网产品收入全省领先；通过抢拓高价值卡+模组业务、强化物联网应用复制，物联网产品相关收入增幅明显。</a:t>
            </a:r>
            <a:endParaRPr lang="zh-CN" sz="1050" b="1" kern="100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Calibri" panose="020F0502020204030204" charset="0"/>
            </a:endParaRPr>
          </a:p>
          <a:p>
            <a:pPr marL="285750" indent="-285750" algn="l">
              <a:lnSpc>
                <a:spcPct val="130000"/>
              </a:lnSpc>
              <a:buClrTx/>
              <a:buSzTx/>
              <a:buFont typeface="Arial" panose="020B0604020202020204" pitchFamily="34" charset="0"/>
              <a:buChar char="•"/>
            </a:pPr>
            <a:endParaRPr lang="zh-CN" altLang="en-US" sz="1050" b="1" dirty="0">
              <a:solidFill>
                <a:srgbClr val="1184C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99073" y="1311116"/>
            <a:ext cx="2769870" cy="3552825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247EC0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521550" y="1167215"/>
            <a:ext cx="1992154" cy="229553"/>
          </a:xfrm>
          <a:prstGeom prst="roundRect">
            <a:avLst>
              <a:gd name="adj" fmla="val 0"/>
            </a:avLst>
          </a:prstGeom>
          <a:solidFill>
            <a:srgbClr val="1184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</a:p>
        </p:txBody>
      </p:sp>
      <p:sp>
        <p:nvSpPr>
          <p:cNvPr id="43" name="文本框 42"/>
          <p:cNvSpPr txBox="1"/>
          <p:nvPr>
            <p:custDataLst>
              <p:tags r:id="rId3"/>
            </p:custDataLst>
          </p:nvPr>
        </p:nvSpPr>
        <p:spPr>
          <a:xfrm>
            <a:off x="218123" y="2907983"/>
            <a:ext cx="2115979" cy="87391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algn="l">
              <a:lnSpc>
                <a:spcPct val="150000"/>
              </a:lnSpc>
              <a:buClrTx/>
              <a:buSzTx/>
              <a:buFont typeface="Wingdings" panose="05000000000000000000" pitchFamily="2" charset="2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双域攻坚卫生专网：</a:t>
            </a:r>
            <a:r>
              <a:rPr lang="zh-CN" altLang="en-US" sz="900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联合嘉善卫健委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攻坚下乡义诊远程办公场景，定制化解决方案访问卫生专网。</a:t>
            </a:r>
            <a:endParaRPr lang="zh-CN" altLang="en-US" sz="900" dirty="0"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4"/>
            </p:custDataLst>
          </p:nvPr>
        </p:nvSpPr>
        <p:spPr>
          <a:xfrm>
            <a:off x="220247" y="3556166"/>
            <a:ext cx="2767673" cy="51151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 algn="l">
              <a:lnSpc>
                <a:spcPct val="150000"/>
              </a:lnSpc>
              <a:buClrTx/>
              <a:buSzTx/>
              <a:buFont typeface="Wingdings" panose="05000000000000000000" pitchFamily="2" charset="2"/>
              <a:buChar char="Ø"/>
            </a:pPr>
            <a:r>
              <a:rPr lang="en-US" altLang="zh-CN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5G</a:t>
            </a: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快线场景化营销：</a:t>
            </a:r>
            <a:r>
              <a:rPr lang="zh-CN" altLang="en-US" sz="900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梳理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快线典型场景，排摸建筑、港口、金融重点行业，累计发展快线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27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套，同比增长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170%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900" dirty="0"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5"/>
            </p:custDataLst>
          </p:nvPr>
        </p:nvSpPr>
        <p:spPr>
          <a:xfrm>
            <a:off x="226370" y="1599263"/>
            <a:ext cx="2878535" cy="51151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900" b="1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协同成研拓低空项目：</a:t>
            </a:r>
            <a:r>
              <a:rPr lang="zh-CN" altLang="en-US" sz="900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面向公安、交通行业，利用中移凌云平台能力，积极排摸低空经济项目商机。</a:t>
            </a:r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467544" y="4221129"/>
            <a:ext cx="487848" cy="3780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7" name="图片 46"/>
          <p:cNvPicPr/>
          <p:nvPr/>
        </p:nvPicPr>
        <p:blipFill>
          <a:blip r:embed="rId23"/>
          <a:stretch>
            <a:fillRect/>
          </a:stretch>
        </p:blipFill>
        <p:spPr>
          <a:xfrm>
            <a:off x="1101847" y="4221129"/>
            <a:ext cx="487848" cy="3780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729181" y="4221128"/>
            <a:ext cx="487848" cy="3780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9" name="图片 48" descr="d6ef4b7effc4cef6b22fa36002612f15_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2331505" y="4213290"/>
            <a:ext cx="487849" cy="3858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2381082" y="2985275"/>
            <a:ext cx="526822" cy="603999"/>
          </a:xfrm>
          <a:prstGeom prst="rect">
            <a:avLst/>
          </a:prstGeom>
        </p:spPr>
      </p:pic>
      <p:sp>
        <p:nvSpPr>
          <p:cNvPr id="51" name="矩形 50"/>
          <p:cNvSpPr/>
          <p:nvPr/>
        </p:nvSpPr>
        <p:spPr>
          <a:xfrm>
            <a:off x="433484" y="2092003"/>
            <a:ext cx="1016477" cy="335546"/>
          </a:xfrm>
          <a:prstGeom prst="rect">
            <a:avLst/>
          </a:prstGeom>
          <a:solidFill>
            <a:srgbClr val="BCDAEF"/>
          </a:solidFill>
          <a:ln w="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海宁潮鹰无人机机场服务项目</a:t>
            </a:r>
          </a:p>
        </p:txBody>
      </p:sp>
      <p:sp>
        <p:nvSpPr>
          <p:cNvPr id="52" name="矩形 51"/>
          <p:cNvSpPr/>
          <p:nvPr/>
        </p:nvSpPr>
        <p:spPr>
          <a:xfrm>
            <a:off x="1684372" y="2098520"/>
            <a:ext cx="1016477" cy="314908"/>
          </a:xfrm>
          <a:prstGeom prst="rect">
            <a:avLst/>
          </a:prstGeom>
          <a:solidFill>
            <a:srgbClr val="BCDAEF"/>
          </a:solidFill>
          <a:ln w="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嘉兴公安无人机防控项目</a:t>
            </a:r>
          </a:p>
        </p:txBody>
      </p:sp>
      <p:sp>
        <p:nvSpPr>
          <p:cNvPr id="53" name="文本框 52"/>
          <p:cNvSpPr txBox="1"/>
          <p:nvPr>
            <p:custDataLst>
              <p:tags r:id="rId6"/>
            </p:custDataLst>
          </p:nvPr>
        </p:nvSpPr>
        <p:spPr>
          <a:xfrm>
            <a:off x="417285" y="2390587"/>
            <a:ext cx="1104269" cy="273943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zh-CN" sz="900" u="sng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签约金额：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261万</a:t>
            </a:r>
          </a:p>
        </p:txBody>
      </p:sp>
      <p:sp>
        <p:nvSpPr>
          <p:cNvPr id="54" name="文本框 53"/>
          <p:cNvSpPr txBox="1"/>
          <p:nvPr>
            <p:custDataLst>
              <p:tags r:id="rId7"/>
            </p:custDataLst>
          </p:nvPr>
        </p:nvSpPr>
        <p:spPr>
          <a:xfrm>
            <a:off x="1648756" y="2385839"/>
            <a:ext cx="1104269" cy="273943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sz="900" u="sng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签约金额：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274万</a:t>
            </a:r>
          </a:p>
        </p:txBody>
      </p:sp>
      <p:sp>
        <p:nvSpPr>
          <p:cNvPr id="55" name="textbox 864"/>
          <p:cNvSpPr/>
          <p:nvPr>
            <p:custDataLst>
              <p:tags r:id="rId8"/>
            </p:custDataLst>
          </p:nvPr>
        </p:nvSpPr>
        <p:spPr>
          <a:xfrm>
            <a:off x="609612" y="1448292"/>
            <a:ext cx="1904092" cy="286226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ctr" rtl="0" eaLnBrk="0" fontAlgn="auto">
              <a:lnSpc>
                <a:spcPct val="120000"/>
              </a:lnSpc>
            </a:pPr>
            <a:r>
              <a:rPr lang="en-US" altLang="zh-CN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项目：平台赋能增收入</a:t>
            </a:r>
            <a:endParaRPr lang="zh-CN" altLang="en-US" sz="900" b="1" u="sng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6" name="textbox 864"/>
          <p:cNvSpPr/>
          <p:nvPr>
            <p:custDataLst>
              <p:tags r:id="rId9"/>
            </p:custDataLst>
          </p:nvPr>
        </p:nvSpPr>
        <p:spPr>
          <a:xfrm>
            <a:off x="565580" y="2737394"/>
            <a:ext cx="1904092" cy="286226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ctr" rtl="0" eaLnBrk="0" fontAlgn="auto">
              <a:lnSpc>
                <a:spcPct val="120000"/>
              </a:lnSpc>
            </a:pPr>
            <a:r>
              <a:rPr lang="en-US" altLang="zh-CN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5G</a:t>
            </a: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产品：样本复制拓规模</a:t>
            </a:r>
            <a:endParaRPr lang="zh-CN" altLang="en-US" sz="900" b="1" u="sng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45820" y="4615339"/>
            <a:ext cx="1854994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累计产品收入2872万，全省第一</a:t>
            </a:r>
            <a:endParaRPr lang="zh-CN" altLang="en-US" sz="900" b="1" u="sng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8" name="文本框 16"/>
          <p:cNvSpPr txBox="1"/>
          <p:nvPr>
            <p:custDataLst>
              <p:tags r:id="rId10"/>
            </p:custDataLst>
          </p:nvPr>
        </p:nvSpPr>
        <p:spPr>
          <a:xfrm>
            <a:off x="6121228" y="3059132"/>
            <a:ext cx="2618714" cy="16201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900" b="1" noProof="0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重点行业挖掘：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梳理重点行业目标客户，清单式业务拓展，新增集团客户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131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家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rPr>
              <a:t>。</a:t>
            </a:r>
            <a:endParaRPr lang="en-US" altLang="zh-CN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zh-CN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59" name="文本框 18"/>
          <p:cNvSpPr txBox="1"/>
          <p:nvPr/>
        </p:nvSpPr>
        <p:spPr>
          <a:xfrm>
            <a:off x="6083931" y="4407497"/>
            <a:ext cx="2564709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73050" algn="ctr">
              <a:lnSpc>
                <a:spcPct val="150000"/>
              </a:lnSpc>
            </a:pP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和对讲新增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2938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户， </a:t>
            </a:r>
          </a:p>
          <a:p>
            <a:pPr indent="273050" algn="ctr">
              <a:lnSpc>
                <a:spcPct val="150000"/>
              </a:lnSpc>
            </a:pP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累计规模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15563户</a:t>
            </a: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，全省第三</a:t>
            </a:r>
          </a:p>
        </p:txBody>
      </p:sp>
      <p:sp>
        <p:nvSpPr>
          <p:cNvPr id="60" name="文本框 19"/>
          <p:cNvSpPr txBox="1"/>
          <p:nvPr>
            <p:custDataLst>
              <p:tags r:id="rId11"/>
            </p:custDataLst>
          </p:nvPr>
        </p:nvSpPr>
        <p:spPr>
          <a:xfrm>
            <a:off x="6121228" y="3761021"/>
            <a:ext cx="2672720" cy="43204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900" b="1" noProof="0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一呼百应初见成效：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学习杭州模式，面向公安、校园、化工等重点行业推进和对讲“一呼百应”应用，累计接入</a:t>
            </a:r>
            <a:r>
              <a:rPr lang="en-US" altLang="zh-CN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1400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余户</a:t>
            </a:r>
            <a:endParaRPr lang="en-US" altLang="zh-CN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6354198" y="3545842"/>
            <a:ext cx="722948" cy="1619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安保物业</a:t>
            </a:r>
          </a:p>
        </p:txBody>
      </p:sp>
      <p:sp>
        <p:nvSpPr>
          <p:cNvPr id="62" name="矩形 61"/>
          <p:cNvSpPr/>
          <p:nvPr/>
        </p:nvSpPr>
        <p:spPr>
          <a:xfrm>
            <a:off x="7218294" y="3545186"/>
            <a:ext cx="627698" cy="1619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餐饮娱乐</a:t>
            </a:r>
          </a:p>
        </p:txBody>
      </p:sp>
      <p:sp>
        <p:nvSpPr>
          <p:cNvPr id="63" name="矩形 62"/>
          <p:cNvSpPr/>
          <p:nvPr/>
        </p:nvSpPr>
        <p:spPr>
          <a:xfrm>
            <a:off x="8024461" y="3545842"/>
            <a:ext cx="722948" cy="1619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景区</a:t>
            </a:r>
          </a:p>
        </p:txBody>
      </p:sp>
      <p:sp>
        <p:nvSpPr>
          <p:cNvPr id="64" name="矩形 63"/>
          <p:cNvSpPr/>
          <p:nvPr/>
        </p:nvSpPr>
        <p:spPr>
          <a:xfrm>
            <a:off x="3167844" y="1329233"/>
            <a:ext cx="2769870" cy="3552825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247EC0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084168" y="1329233"/>
            <a:ext cx="2769870" cy="3552825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247EC0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圆角矩形 65"/>
          <p:cNvSpPr/>
          <p:nvPr/>
        </p:nvSpPr>
        <p:spPr>
          <a:xfrm>
            <a:off x="3491880" y="1221221"/>
            <a:ext cx="1992154" cy="229553"/>
          </a:xfrm>
          <a:prstGeom prst="roundRect">
            <a:avLst>
              <a:gd name="adj" fmla="val 0"/>
            </a:avLst>
          </a:prstGeom>
          <a:solidFill>
            <a:srgbClr val="1184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7" name="圆角矩形 66"/>
          <p:cNvSpPr/>
          <p:nvPr/>
        </p:nvSpPr>
        <p:spPr>
          <a:xfrm>
            <a:off x="6462210" y="1167215"/>
            <a:ext cx="1992154" cy="229553"/>
          </a:xfrm>
          <a:prstGeom prst="roundRect">
            <a:avLst>
              <a:gd name="adj" fmla="val 0"/>
            </a:avLst>
          </a:prstGeom>
          <a:solidFill>
            <a:srgbClr val="1184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indent="0" algn="ctr" fontAlgn="auto">
              <a:buClrTx/>
              <a:buSzTx/>
              <a:buFontTx/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视联网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8" name="textbox 864"/>
          <p:cNvSpPr/>
          <p:nvPr>
            <p:custDataLst>
              <p:tags r:id="rId12"/>
            </p:custDataLst>
          </p:nvPr>
        </p:nvSpPr>
        <p:spPr>
          <a:xfrm>
            <a:off x="6448328" y="2895976"/>
            <a:ext cx="1904092" cy="286226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ctr" rtl="0" eaLnBrk="0" fontAlgn="auto">
              <a:lnSpc>
                <a:spcPct val="120000"/>
              </a:lnSpc>
            </a:pP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和对讲：做实场景化营销</a:t>
            </a:r>
          </a:p>
        </p:txBody>
      </p:sp>
      <p:sp>
        <p:nvSpPr>
          <p:cNvPr id="69" name="textbox 864"/>
          <p:cNvSpPr/>
          <p:nvPr>
            <p:custDataLst>
              <p:tags r:id="rId13"/>
            </p:custDataLst>
          </p:nvPr>
        </p:nvSpPr>
        <p:spPr>
          <a:xfrm>
            <a:off x="3564173" y="3186488"/>
            <a:ext cx="1904092" cy="286226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ctr" rtl="0" eaLnBrk="0" fontAlgn="auto">
              <a:lnSpc>
                <a:spcPct val="120000"/>
              </a:lnSpc>
            </a:pP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应用产品：加快产品更新迭代</a:t>
            </a:r>
            <a:endParaRPr lang="zh-CN" altLang="en-US" sz="900" b="1" u="sng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0" name="文本框 16"/>
          <p:cNvSpPr txBox="1"/>
          <p:nvPr>
            <p:custDataLst>
              <p:tags r:id="rId14"/>
            </p:custDataLst>
          </p:nvPr>
        </p:nvSpPr>
        <p:spPr>
          <a:xfrm>
            <a:off x="3167844" y="3404030"/>
            <a:ext cx="2322258" cy="5400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900" b="1" noProof="0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紧盯时事热点：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紧抓政府国产替换契机全省率先拓展北斗智慧肩灯</a:t>
            </a:r>
            <a:r>
              <a:rPr lang="en-US" altLang="zh-CN" sz="9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1030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台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。</a:t>
            </a:r>
            <a:endParaRPr lang="en-US" altLang="zh-CN" sz="9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zh-CN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1" name="文本框 19"/>
          <p:cNvSpPr txBox="1"/>
          <p:nvPr>
            <p:custDataLst>
              <p:tags r:id="rId15"/>
            </p:custDataLst>
          </p:nvPr>
        </p:nvSpPr>
        <p:spPr>
          <a:xfrm>
            <a:off x="3167844" y="3836078"/>
            <a:ext cx="2376264" cy="7020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900" b="1" noProof="0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商客协同发展：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加强商机收集，及时引入交付快、覆盖面广的应用产品，面向泛酒店行业拓展智慧投影业务</a:t>
            </a:r>
            <a:r>
              <a:rPr lang="en-US" altLang="zh-CN" sz="9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13</a:t>
            </a:r>
            <a:r>
              <a:rPr lang="zh-CN" altLang="en-US" sz="9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家。</a:t>
            </a:r>
            <a:endParaRPr lang="en-US" altLang="zh-CN" sz="9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zh-CN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3189446" y="4569619"/>
            <a:ext cx="2733199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73050" algn="ctr">
              <a:lnSpc>
                <a:spcPct val="150000"/>
              </a:lnSpc>
            </a:pP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累计收入779万，百万级应用2项</a:t>
            </a:r>
            <a:endParaRPr lang="zh-CN" altLang="en-US" sz="900" b="1" u="sng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73" name="Picture 2"/>
          <p:cNvPicPr>
            <a:picLocks noChangeAspect="1" noChangeArrowheads="1"/>
          </p:cNvPicPr>
          <p:nvPr/>
        </p:nvPicPr>
        <p:blipFill>
          <a:blip r:embed="rId27" cstate="print"/>
          <a:srcRect/>
          <a:stretch>
            <a:fillRect/>
          </a:stretch>
        </p:blipFill>
        <p:spPr bwMode="auto">
          <a:xfrm>
            <a:off x="5436096" y="3512042"/>
            <a:ext cx="422672" cy="378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4" name="Picture 3"/>
          <p:cNvPicPr>
            <a:picLocks noChangeAspect="1" noChangeArrowheads="1"/>
          </p:cNvPicPr>
          <p:nvPr/>
        </p:nvPicPr>
        <p:blipFill>
          <a:blip r:embed="rId28" cstate="print"/>
          <a:srcRect/>
          <a:stretch>
            <a:fillRect/>
          </a:stretch>
        </p:blipFill>
        <p:spPr bwMode="auto">
          <a:xfrm>
            <a:off x="5382090" y="4052102"/>
            <a:ext cx="54006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5" name="textbox 864"/>
          <p:cNvSpPr/>
          <p:nvPr>
            <p:custDataLst>
              <p:tags r:id="rId16"/>
            </p:custDataLst>
          </p:nvPr>
        </p:nvSpPr>
        <p:spPr>
          <a:xfrm>
            <a:off x="3545600" y="1511041"/>
            <a:ext cx="1904092" cy="286226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ctr" rtl="0" eaLnBrk="0" fontAlgn="auto">
              <a:lnSpc>
                <a:spcPct val="120000"/>
              </a:lnSpc>
            </a:pP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卡</a:t>
            </a:r>
            <a:r>
              <a:rPr lang="en-US" altLang="zh-CN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</a:t>
            </a: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模组：加大商机排摸</a:t>
            </a:r>
            <a:endParaRPr lang="zh-CN" altLang="en-US" sz="900" b="1" u="sng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3188970" y="2691765"/>
            <a:ext cx="2668905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sz="900" u="sng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模组出货</a:t>
            </a:r>
            <a:r>
              <a:rPr lang="en-US" altLang="zh-CN" sz="900" b="1" u="sng" kern="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116</a:t>
            </a:r>
            <a:r>
              <a:rPr lang="zh-CN" altLang="en-US" sz="900" b="1" u="sng" kern="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万片</a:t>
            </a:r>
            <a:r>
              <a:rPr lang="zh-CN" altLang="en-US" sz="900" u="sng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，同比提升</a:t>
            </a:r>
            <a:r>
              <a:rPr lang="en-US" altLang="zh-CN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2136%</a:t>
            </a:r>
            <a:endParaRPr lang="en-US" altLang="zh-CN" sz="900" b="1" u="sng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7" name="文本框 16"/>
          <p:cNvSpPr txBox="1"/>
          <p:nvPr>
            <p:custDataLst>
              <p:tags r:id="rId17"/>
            </p:custDataLst>
          </p:nvPr>
        </p:nvSpPr>
        <p:spPr>
          <a:xfrm>
            <a:off x="3169444" y="1739265"/>
            <a:ext cx="2713673" cy="65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900" b="1" noProof="0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联动厂家拓展：</a:t>
            </a:r>
            <a:r>
              <a:rPr lang="zh-CN" sz="900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聚焦表计、传感器类物联网生产型企业卡</a:t>
            </a:r>
            <a:r>
              <a:rPr lang="en-US" altLang="zh-CN" sz="900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模组需求，联合模组厂家共同拓展模组业务，合作共赢。</a:t>
            </a:r>
            <a:endParaRPr lang="en-US" altLang="zh-CN" sz="900" kern="1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78" name="textbox 864"/>
          <p:cNvSpPr/>
          <p:nvPr>
            <p:custDataLst>
              <p:tags r:id="rId18"/>
            </p:custDataLst>
          </p:nvPr>
        </p:nvSpPr>
        <p:spPr>
          <a:xfrm>
            <a:off x="6424040" y="1511041"/>
            <a:ext cx="1904092" cy="286226"/>
          </a:xfrm>
          <a:prstGeom prst="rect">
            <a:avLst/>
          </a:prstGeom>
        </p:spPr>
        <p:txBody>
          <a:bodyPr vert="horz" wrap="square" lIns="0" tIns="0" rIns="0" bIns="0"/>
          <a:lstStyle/>
          <a:p>
            <a:pPr algn="ctr" rtl="0" eaLnBrk="0" fontAlgn="auto">
              <a:lnSpc>
                <a:spcPct val="120000"/>
              </a:lnSpc>
            </a:pPr>
            <a:r>
              <a:rPr lang="zh-CN" altLang="en-US" sz="900" b="1" u="sng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千里眼：深耕阳光厨房场景</a:t>
            </a:r>
            <a:endParaRPr lang="en-US" altLang="zh-CN" sz="900" b="1" u="sng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9" name="文本框 16"/>
          <p:cNvSpPr txBox="1"/>
          <p:nvPr>
            <p:custDataLst>
              <p:tags r:id="rId19"/>
            </p:custDataLst>
          </p:nvPr>
        </p:nvSpPr>
        <p:spPr>
          <a:xfrm>
            <a:off x="6077426" y="1734979"/>
            <a:ext cx="2713673" cy="74961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900" b="1" noProof="0" dirty="0">
                <a:solidFill>
                  <a:srgbClr val="1184CF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重点场景拓展：</a:t>
            </a:r>
            <a:r>
              <a:rPr lang="zh-CN" sz="900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聚焦阳光厨房需求，积极对接各级市场监督管理局获取新注册店铺清单，及时跟进排摸，推动业务新装落地</a:t>
            </a:r>
            <a:endParaRPr lang="en-US" altLang="zh-CN" sz="900" dirty="0"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6084094" y="2474119"/>
            <a:ext cx="2749868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28600" algn="ctr" fontAlgn="auto">
              <a:lnSpc>
                <a:spcPct val="150000"/>
              </a:lnSpc>
              <a:buFont typeface="Wingdings" panose="05000000000000000000" charset="0"/>
              <a:buNone/>
              <a:extLst>
                <a:ext uri="{35155182-B16C-46BC-9424-99874614C6A1}">
                  <wpsdc:indentchars xmlns:wpsdc="http://www.wps.cn/officeDocument/2017/drawingmlCustomData" xmlns="" val="200" checksum="982035570"/>
                </a:ext>
              </a:extLst>
            </a:pPr>
            <a:r>
              <a:rPr lang="zh-CN" altLang="en-US" sz="900" b="1" u="sng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千里眼新增1847路，同比提升20%</a:t>
            </a:r>
            <a:endParaRPr lang="zh-CN" altLang="en-US" sz="900" b="1" u="sng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168015" y="2434114"/>
            <a:ext cx="2668905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 fontAlgn="auto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sz="900" u="sng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新落地模组客户</a:t>
            </a:r>
            <a:r>
              <a:rPr lang="en-US" altLang="zh-CN" sz="900" b="1" u="sng" kern="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</a:t>
            </a:r>
            <a:r>
              <a:rPr lang="zh-CN" altLang="en-US" sz="900" b="1" u="sng" kern="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家</a:t>
            </a:r>
            <a:r>
              <a:rPr lang="zh-CN" altLang="en-US" sz="900" u="sng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，合作客户规模达</a:t>
            </a:r>
            <a:r>
              <a:rPr lang="en-US" altLang="zh-CN" sz="900" b="1" u="sng" kern="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17家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OURCE_RECORD_KEY" val="{&quot;10&quot;:[21590686,3645255],&quot;29&quot;:[50000162]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9.6,&quot;left&quot;:8.55,&quot;top&quot;:82.05,&quot;width&quot;:701.6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90.05,&quot;left&quot;:35.95,&quot;top&quot;:89.95,&quot;width&quot;:893.55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3.2,&quot;left&quot;:15.65,&quot;top&quot;:57.55,&quot;width&quot;:913.85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3.2,&quot;left&quot;:15.65,&quot;top&quot;:57.55,&quot;width&quot;:913.85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3.2,&quot;left&quot;:15.65,&quot;top&quot;:57.55,&quot;width&quot;:913.85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3.2,&quot;left&quot;:15.65,&quot;top&quot;:57.55,&quot;width&quot;:913.85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3.2,&quot;left&quot;:15.65,&quot;top&quot;:57.55,&quot;width&quot;:913.85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3.2,&quot;left&quot;:15.65,&quot;top&quot;:57.55,&quot;width&quot;:913.85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6383</Words>
  <Application>Microsoft Office PowerPoint</Application>
  <PresentationFormat>全屏显示(16:9)</PresentationFormat>
  <Paragraphs>544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方正黑体简体</vt:lpstr>
      <vt:lpstr>黑体</vt:lpstr>
      <vt:lpstr>微软雅黑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佩佩 林</dc:creator>
  <cp:lastModifiedBy>Administrator</cp:lastModifiedBy>
  <cp:revision>1432</cp:revision>
  <dcterms:created xsi:type="dcterms:W3CDTF">2020-08-05T13:53:00Z</dcterms:created>
  <dcterms:modified xsi:type="dcterms:W3CDTF">2025-09-15T09:25:06Z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2052-12.8.2.19315</vt:lpwstr>
  </property>
  <property fmtid="{D5CDD505-2E9C-101B-9397-08002B2CF9AE}" pid="3" name="ICV">
    <vt:lpwstr>7FC678A44A2A45FCA12FD6FE6F0BC16D_12</vt:lpwstr>
  </property>
</Properties>
</file>

<file path=docProps/thumbnail.jpeg>
</file>